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5" r:id="rId10"/>
    <p:sldId id="266"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Mittlere Formatvorlage 1 - Akz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4" autoAdjust="0"/>
    <p:restoredTop sz="94103" autoAdjust="0"/>
  </p:normalViewPr>
  <p:slideViewPr>
    <p:cSldViewPr snapToGrid="0">
      <p:cViewPr varScale="1">
        <p:scale>
          <a:sx n="58" d="100"/>
          <a:sy n="58" d="100"/>
        </p:scale>
        <p:origin x="68"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4E02E5-7103-4F5A-A252-627EEAF45FA6}" type="datetimeFigureOut">
              <a:rPr lang="de-DE" smtClean="0"/>
              <a:t>28.11.2021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450D9D-10A3-4755-A2A1-4EEA4CDB134B}" type="slidenum">
              <a:rPr lang="de-DE" smtClean="0"/>
              <a:t>‹Nr.›</a:t>
            </a:fld>
            <a:endParaRPr lang="de-DE"/>
          </a:p>
        </p:txBody>
      </p:sp>
    </p:spTree>
    <p:extLst>
      <p:ext uri="{BB962C8B-B14F-4D97-AF65-F5344CB8AC3E}">
        <p14:creationId xmlns:p14="http://schemas.microsoft.com/office/powerpoint/2010/main" val="128081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C2450D9D-10A3-4755-A2A1-4EEA4CDB134B}" type="slidenum">
              <a:rPr lang="de-DE" smtClean="0"/>
              <a:t>1</a:t>
            </a:fld>
            <a:endParaRPr lang="de-DE"/>
          </a:p>
        </p:txBody>
      </p:sp>
    </p:spTree>
    <p:extLst>
      <p:ext uri="{BB962C8B-B14F-4D97-AF65-F5344CB8AC3E}">
        <p14:creationId xmlns:p14="http://schemas.microsoft.com/office/powerpoint/2010/main" val="409802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0CECC255-DA73-4530-BDBB-F877A03BD31C}" type="datetime1">
              <a:rPr lang="de-DE" smtClean="0"/>
              <a:t>28.11.2021</a:t>
            </a:fld>
            <a:endParaRPr lang="de-DE"/>
          </a:p>
        </p:txBody>
      </p:sp>
      <p:sp>
        <p:nvSpPr>
          <p:cNvPr id="5" name="Fußzeilenplatzhalter 4"/>
          <p:cNvSpPr>
            <a:spLocks noGrp="1"/>
          </p:cNvSpPr>
          <p:nvPr>
            <p:ph type="ftr" sz="quarter" idx="11"/>
          </p:nvPr>
        </p:nvSpPr>
        <p:spPr/>
        <p:txBody>
          <a:bodyPr/>
          <a:lstStyle/>
          <a:p>
            <a:r>
              <a:rPr lang="de-DE" smtClean="0"/>
              <a:t>CC BY SA 3.0 Alessandra Reß / @FragmentAnsicht</a:t>
            </a:r>
            <a:endParaRPr lang="de-DE"/>
          </a:p>
        </p:txBody>
      </p:sp>
      <p:sp>
        <p:nvSpPr>
          <p:cNvPr id="6" name="Foliennummernplatzhalter 5"/>
          <p:cNvSpPr>
            <a:spLocks noGrp="1"/>
          </p:cNvSpPr>
          <p:nvPr>
            <p:ph type="sldNum" sz="quarter" idx="12"/>
          </p:nvPr>
        </p:nvSpPr>
        <p:spPr/>
        <p:txBody>
          <a:bodyPr/>
          <a:lstStyle/>
          <a:p>
            <a:fld id="{75F64ECD-41DD-4AE5-A9AD-6F4E44B8241D}" type="slidenum">
              <a:rPr lang="de-DE" smtClean="0"/>
              <a:t>‹Nr.›</a:t>
            </a:fld>
            <a:endParaRPr lang="de-DE"/>
          </a:p>
        </p:txBody>
      </p:sp>
    </p:spTree>
    <p:extLst>
      <p:ext uri="{BB962C8B-B14F-4D97-AF65-F5344CB8AC3E}">
        <p14:creationId xmlns:p14="http://schemas.microsoft.com/office/powerpoint/2010/main" val="1080311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5B1566A-BE73-49A9-A9C5-27D64F771FEA}" type="datetime1">
              <a:rPr lang="de-DE" smtClean="0"/>
              <a:t>28.11.2021</a:t>
            </a:fld>
            <a:endParaRPr lang="de-DE"/>
          </a:p>
        </p:txBody>
      </p:sp>
      <p:sp>
        <p:nvSpPr>
          <p:cNvPr id="5" name="Fußzeilenplatzhalter 4"/>
          <p:cNvSpPr>
            <a:spLocks noGrp="1"/>
          </p:cNvSpPr>
          <p:nvPr>
            <p:ph type="ftr" sz="quarter" idx="11"/>
          </p:nvPr>
        </p:nvSpPr>
        <p:spPr/>
        <p:txBody>
          <a:bodyPr/>
          <a:lstStyle/>
          <a:p>
            <a:r>
              <a:rPr lang="de-DE" smtClean="0"/>
              <a:t>CC BY SA 3.0 Alessandra Reß / @FragmentAnsicht</a:t>
            </a:r>
            <a:endParaRPr lang="de-DE"/>
          </a:p>
        </p:txBody>
      </p:sp>
      <p:sp>
        <p:nvSpPr>
          <p:cNvPr id="6" name="Foliennummernplatzhalter 5"/>
          <p:cNvSpPr>
            <a:spLocks noGrp="1"/>
          </p:cNvSpPr>
          <p:nvPr>
            <p:ph type="sldNum" sz="quarter" idx="12"/>
          </p:nvPr>
        </p:nvSpPr>
        <p:spPr/>
        <p:txBody>
          <a:bodyPr/>
          <a:lstStyle/>
          <a:p>
            <a:fld id="{75F64ECD-41DD-4AE5-A9AD-6F4E44B8241D}" type="slidenum">
              <a:rPr lang="de-DE" smtClean="0"/>
              <a:t>‹Nr.›</a:t>
            </a:fld>
            <a:endParaRPr lang="de-DE"/>
          </a:p>
        </p:txBody>
      </p:sp>
    </p:spTree>
    <p:extLst>
      <p:ext uri="{BB962C8B-B14F-4D97-AF65-F5344CB8AC3E}">
        <p14:creationId xmlns:p14="http://schemas.microsoft.com/office/powerpoint/2010/main" val="1171959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1EE5A2F-2170-40EE-B57F-52BEF4FB97C0}" type="datetime1">
              <a:rPr lang="de-DE" smtClean="0"/>
              <a:t>28.11.2021</a:t>
            </a:fld>
            <a:endParaRPr lang="de-DE"/>
          </a:p>
        </p:txBody>
      </p:sp>
      <p:sp>
        <p:nvSpPr>
          <p:cNvPr id="5" name="Fußzeilenplatzhalter 4"/>
          <p:cNvSpPr>
            <a:spLocks noGrp="1"/>
          </p:cNvSpPr>
          <p:nvPr>
            <p:ph type="ftr" sz="quarter" idx="11"/>
          </p:nvPr>
        </p:nvSpPr>
        <p:spPr/>
        <p:txBody>
          <a:bodyPr/>
          <a:lstStyle/>
          <a:p>
            <a:r>
              <a:rPr lang="de-DE" smtClean="0"/>
              <a:t>CC BY SA 3.0 Alessandra Reß / @FragmentAnsicht</a:t>
            </a:r>
            <a:endParaRPr lang="de-DE"/>
          </a:p>
        </p:txBody>
      </p:sp>
      <p:sp>
        <p:nvSpPr>
          <p:cNvPr id="6" name="Foliennummernplatzhalter 5"/>
          <p:cNvSpPr>
            <a:spLocks noGrp="1"/>
          </p:cNvSpPr>
          <p:nvPr>
            <p:ph type="sldNum" sz="quarter" idx="12"/>
          </p:nvPr>
        </p:nvSpPr>
        <p:spPr/>
        <p:txBody>
          <a:bodyPr/>
          <a:lstStyle/>
          <a:p>
            <a:fld id="{75F64ECD-41DD-4AE5-A9AD-6F4E44B8241D}" type="slidenum">
              <a:rPr lang="de-DE" smtClean="0"/>
              <a:t>‹Nr.›</a:t>
            </a:fld>
            <a:endParaRPr lang="de-DE"/>
          </a:p>
        </p:txBody>
      </p:sp>
    </p:spTree>
    <p:extLst>
      <p:ext uri="{BB962C8B-B14F-4D97-AF65-F5344CB8AC3E}">
        <p14:creationId xmlns:p14="http://schemas.microsoft.com/office/powerpoint/2010/main" val="2790688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11C4363-3618-4338-92A7-1696709915A3}" type="datetime1">
              <a:rPr lang="de-DE" smtClean="0"/>
              <a:t>28.11.2021</a:t>
            </a:fld>
            <a:endParaRPr lang="de-DE"/>
          </a:p>
        </p:txBody>
      </p:sp>
      <p:sp>
        <p:nvSpPr>
          <p:cNvPr id="5" name="Fußzeilenplatzhalter 4"/>
          <p:cNvSpPr>
            <a:spLocks noGrp="1"/>
          </p:cNvSpPr>
          <p:nvPr>
            <p:ph type="ftr" sz="quarter" idx="11"/>
          </p:nvPr>
        </p:nvSpPr>
        <p:spPr/>
        <p:txBody>
          <a:bodyPr/>
          <a:lstStyle/>
          <a:p>
            <a:r>
              <a:rPr lang="de-DE" smtClean="0"/>
              <a:t>CC BY SA 3.0 Alessandra Reß / @FragmentAnsicht</a:t>
            </a:r>
            <a:endParaRPr lang="de-DE"/>
          </a:p>
        </p:txBody>
      </p:sp>
      <p:sp>
        <p:nvSpPr>
          <p:cNvPr id="6" name="Foliennummernplatzhalter 5"/>
          <p:cNvSpPr>
            <a:spLocks noGrp="1"/>
          </p:cNvSpPr>
          <p:nvPr>
            <p:ph type="sldNum" sz="quarter" idx="12"/>
          </p:nvPr>
        </p:nvSpPr>
        <p:spPr/>
        <p:txBody>
          <a:bodyPr/>
          <a:lstStyle/>
          <a:p>
            <a:fld id="{75F64ECD-41DD-4AE5-A9AD-6F4E44B8241D}" type="slidenum">
              <a:rPr lang="de-DE" smtClean="0"/>
              <a:t>‹Nr.›</a:t>
            </a:fld>
            <a:endParaRPr lang="de-DE"/>
          </a:p>
        </p:txBody>
      </p:sp>
    </p:spTree>
    <p:extLst>
      <p:ext uri="{BB962C8B-B14F-4D97-AF65-F5344CB8AC3E}">
        <p14:creationId xmlns:p14="http://schemas.microsoft.com/office/powerpoint/2010/main" val="1744755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5FAE1FAA-68C1-4504-ACF0-4CA239B5D289}" type="datetime1">
              <a:rPr lang="de-DE" smtClean="0"/>
              <a:t>28.11.2021</a:t>
            </a:fld>
            <a:endParaRPr lang="de-DE"/>
          </a:p>
        </p:txBody>
      </p:sp>
      <p:sp>
        <p:nvSpPr>
          <p:cNvPr id="5" name="Fußzeilenplatzhalter 4"/>
          <p:cNvSpPr>
            <a:spLocks noGrp="1"/>
          </p:cNvSpPr>
          <p:nvPr>
            <p:ph type="ftr" sz="quarter" idx="11"/>
          </p:nvPr>
        </p:nvSpPr>
        <p:spPr/>
        <p:txBody>
          <a:bodyPr/>
          <a:lstStyle/>
          <a:p>
            <a:r>
              <a:rPr lang="de-DE" smtClean="0"/>
              <a:t>CC BY SA 3.0 Alessandra Reß / @FragmentAnsicht</a:t>
            </a:r>
            <a:endParaRPr lang="de-DE"/>
          </a:p>
        </p:txBody>
      </p:sp>
      <p:sp>
        <p:nvSpPr>
          <p:cNvPr id="6" name="Foliennummernplatzhalter 5"/>
          <p:cNvSpPr>
            <a:spLocks noGrp="1"/>
          </p:cNvSpPr>
          <p:nvPr>
            <p:ph type="sldNum" sz="quarter" idx="12"/>
          </p:nvPr>
        </p:nvSpPr>
        <p:spPr/>
        <p:txBody>
          <a:bodyPr/>
          <a:lstStyle/>
          <a:p>
            <a:fld id="{75F64ECD-41DD-4AE5-A9AD-6F4E44B8241D}" type="slidenum">
              <a:rPr lang="de-DE" smtClean="0"/>
              <a:t>‹Nr.›</a:t>
            </a:fld>
            <a:endParaRPr lang="de-DE"/>
          </a:p>
        </p:txBody>
      </p:sp>
    </p:spTree>
    <p:extLst>
      <p:ext uri="{BB962C8B-B14F-4D97-AF65-F5344CB8AC3E}">
        <p14:creationId xmlns:p14="http://schemas.microsoft.com/office/powerpoint/2010/main" val="4142981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DBDACA7A-5388-4D0D-AE88-23119B05BB57}" type="datetime1">
              <a:rPr lang="de-DE" smtClean="0"/>
              <a:t>28.11.2021</a:t>
            </a:fld>
            <a:endParaRPr lang="de-DE"/>
          </a:p>
        </p:txBody>
      </p:sp>
      <p:sp>
        <p:nvSpPr>
          <p:cNvPr id="6" name="Fußzeilenplatzhalter 5"/>
          <p:cNvSpPr>
            <a:spLocks noGrp="1"/>
          </p:cNvSpPr>
          <p:nvPr>
            <p:ph type="ftr" sz="quarter" idx="11"/>
          </p:nvPr>
        </p:nvSpPr>
        <p:spPr/>
        <p:txBody>
          <a:bodyPr/>
          <a:lstStyle/>
          <a:p>
            <a:r>
              <a:rPr lang="de-DE" smtClean="0"/>
              <a:t>CC BY SA 3.0 Alessandra Reß / @FragmentAnsicht</a:t>
            </a:r>
            <a:endParaRPr lang="de-DE"/>
          </a:p>
        </p:txBody>
      </p:sp>
      <p:sp>
        <p:nvSpPr>
          <p:cNvPr id="7" name="Foliennummernplatzhalter 6"/>
          <p:cNvSpPr>
            <a:spLocks noGrp="1"/>
          </p:cNvSpPr>
          <p:nvPr>
            <p:ph type="sldNum" sz="quarter" idx="12"/>
          </p:nvPr>
        </p:nvSpPr>
        <p:spPr/>
        <p:txBody>
          <a:bodyPr/>
          <a:lstStyle/>
          <a:p>
            <a:fld id="{75F64ECD-41DD-4AE5-A9AD-6F4E44B8241D}" type="slidenum">
              <a:rPr lang="de-DE" smtClean="0"/>
              <a:t>‹Nr.›</a:t>
            </a:fld>
            <a:endParaRPr lang="de-DE"/>
          </a:p>
        </p:txBody>
      </p:sp>
    </p:spTree>
    <p:extLst>
      <p:ext uri="{BB962C8B-B14F-4D97-AF65-F5344CB8AC3E}">
        <p14:creationId xmlns:p14="http://schemas.microsoft.com/office/powerpoint/2010/main" val="2922056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E028D65-C213-4A8C-A236-3518860E8BB7}" type="datetime1">
              <a:rPr lang="de-DE" smtClean="0"/>
              <a:t>28.11.2021</a:t>
            </a:fld>
            <a:endParaRPr lang="de-DE"/>
          </a:p>
        </p:txBody>
      </p:sp>
      <p:sp>
        <p:nvSpPr>
          <p:cNvPr id="8" name="Fußzeilenplatzhalter 7"/>
          <p:cNvSpPr>
            <a:spLocks noGrp="1"/>
          </p:cNvSpPr>
          <p:nvPr>
            <p:ph type="ftr" sz="quarter" idx="11"/>
          </p:nvPr>
        </p:nvSpPr>
        <p:spPr/>
        <p:txBody>
          <a:bodyPr/>
          <a:lstStyle/>
          <a:p>
            <a:r>
              <a:rPr lang="de-DE" smtClean="0"/>
              <a:t>CC BY SA 3.0 Alessandra Reß / @FragmentAnsicht</a:t>
            </a:r>
            <a:endParaRPr lang="de-DE"/>
          </a:p>
        </p:txBody>
      </p:sp>
      <p:sp>
        <p:nvSpPr>
          <p:cNvPr id="9" name="Foliennummernplatzhalter 8"/>
          <p:cNvSpPr>
            <a:spLocks noGrp="1"/>
          </p:cNvSpPr>
          <p:nvPr>
            <p:ph type="sldNum" sz="quarter" idx="12"/>
          </p:nvPr>
        </p:nvSpPr>
        <p:spPr/>
        <p:txBody>
          <a:bodyPr/>
          <a:lstStyle/>
          <a:p>
            <a:fld id="{75F64ECD-41DD-4AE5-A9AD-6F4E44B8241D}" type="slidenum">
              <a:rPr lang="de-DE" smtClean="0"/>
              <a:t>‹Nr.›</a:t>
            </a:fld>
            <a:endParaRPr lang="de-DE"/>
          </a:p>
        </p:txBody>
      </p:sp>
    </p:spTree>
    <p:extLst>
      <p:ext uri="{BB962C8B-B14F-4D97-AF65-F5344CB8AC3E}">
        <p14:creationId xmlns:p14="http://schemas.microsoft.com/office/powerpoint/2010/main" val="349221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22AF36C-B745-41F8-BB2E-C4D9B054AF51}" type="datetime1">
              <a:rPr lang="de-DE" smtClean="0"/>
              <a:t>28.11.2021</a:t>
            </a:fld>
            <a:endParaRPr lang="de-DE"/>
          </a:p>
        </p:txBody>
      </p:sp>
      <p:sp>
        <p:nvSpPr>
          <p:cNvPr id="4" name="Fußzeilenplatzhalter 3"/>
          <p:cNvSpPr>
            <a:spLocks noGrp="1"/>
          </p:cNvSpPr>
          <p:nvPr>
            <p:ph type="ftr" sz="quarter" idx="11"/>
          </p:nvPr>
        </p:nvSpPr>
        <p:spPr/>
        <p:txBody>
          <a:bodyPr/>
          <a:lstStyle/>
          <a:p>
            <a:r>
              <a:rPr lang="de-DE" smtClean="0"/>
              <a:t>CC BY SA 3.0 Alessandra Reß / @FragmentAnsicht</a:t>
            </a:r>
            <a:endParaRPr lang="de-DE"/>
          </a:p>
        </p:txBody>
      </p:sp>
      <p:sp>
        <p:nvSpPr>
          <p:cNvPr id="5" name="Foliennummernplatzhalter 4"/>
          <p:cNvSpPr>
            <a:spLocks noGrp="1"/>
          </p:cNvSpPr>
          <p:nvPr>
            <p:ph type="sldNum" sz="quarter" idx="12"/>
          </p:nvPr>
        </p:nvSpPr>
        <p:spPr/>
        <p:txBody>
          <a:bodyPr/>
          <a:lstStyle/>
          <a:p>
            <a:fld id="{75F64ECD-41DD-4AE5-A9AD-6F4E44B8241D}" type="slidenum">
              <a:rPr lang="de-DE" smtClean="0"/>
              <a:t>‹Nr.›</a:t>
            </a:fld>
            <a:endParaRPr lang="de-DE"/>
          </a:p>
        </p:txBody>
      </p:sp>
    </p:spTree>
    <p:extLst>
      <p:ext uri="{BB962C8B-B14F-4D97-AF65-F5344CB8AC3E}">
        <p14:creationId xmlns:p14="http://schemas.microsoft.com/office/powerpoint/2010/main" val="3333926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1280A87-1B6A-445F-BE9D-214F2CB95082}" type="datetime1">
              <a:rPr lang="de-DE" smtClean="0"/>
              <a:t>28.11.2021</a:t>
            </a:fld>
            <a:endParaRPr lang="de-DE"/>
          </a:p>
        </p:txBody>
      </p:sp>
      <p:sp>
        <p:nvSpPr>
          <p:cNvPr id="3" name="Fußzeilenplatzhalter 2"/>
          <p:cNvSpPr>
            <a:spLocks noGrp="1"/>
          </p:cNvSpPr>
          <p:nvPr>
            <p:ph type="ftr" sz="quarter" idx="11"/>
          </p:nvPr>
        </p:nvSpPr>
        <p:spPr/>
        <p:txBody>
          <a:bodyPr/>
          <a:lstStyle/>
          <a:p>
            <a:r>
              <a:rPr lang="de-DE" smtClean="0"/>
              <a:t>CC BY SA 3.0 Alessandra Reß / @FragmentAnsicht</a:t>
            </a:r>
            <a:endParaRPr lang="de-DE"/>
          </a:p>
        </p:txBody>
      </p:sp>
      <p:sp>
        <p:nvSpPr>
          <p:cNvPr id="4" name="Foliennummernplatzhalter 3"/>
          <p:cNvSpPr>
            <a:spLocks noGrp="1"/>
          </p:cNvSpPr>
          <p:nvPr>
            <p:ph type="sldNum" sz="quarter" idx="12"/>
          </p:nvPr>
        </p:nvSpPr>
        <p:spPr/>
        <p:txBody>
          <a:bodyPr/>
          <a:lstStyle/>
          <a:p>
            <a:fld id="{75F64ECD-41DD-4AE5-A9AD-6F4E44B8241D}" type="slidenum">
              <a:rPr lang="de-DE" smtClean="0"/>
              <a:t>‹Nr.›</a:t>
            </a:fld>
            <a:endParaRPr lang="de-DE"/>
          </a:p>
        </p:txBody>
      </p:sp>
    </p:spTree>
    <p:extLst>
      <p:ext uri="{BB962C8B-B14F-4D97-AF65-F5344CB8AC3E}">
        <p14:creationId xmlns:p14="http://schemas.microsoft.com/office/powerpoint/2010/main" val="807796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ACA656B1-3A15-4B64-B10E-182C63459A83}" type="datetime1">
              <a:rPr lang="de-DE" smtClean="0"/>
              <a:t>28.11.2021</a:t>
            </a:fld>
            <a:endParaRPr lang="de-DE"/>
          </a:p>
        </p:txBody>
      </p:sp>
      <p:sp>
        <p:nvSpPr>
          <p:cNvPr id="6" name="Fußzeilenplatzhalter 5"/>
          <p:cNvSpPr>
            <a:spLocks noGrp="1"/>
          </p:cNvSpPr>
          <p:nvPr>
            <p:ph type="ftr" sz="quarter" idx="11"/>
          </p:nvPr>
        </p:nvSpPr>
        <p:spPr/>
        <p:txBody>
          <a:bodyPr/>
          <a:lstStyle/>
          <a:p>
            <a:r>
              <a:rPr lang="de-DE" smtClean="0"/>
              <a:t>CC BY SA 3.0 Alessandra Reß / @FragmentAnsicht</a:t>
            </a:r>
            <a:endParaRPr lang="de-DE"/>
          </a:p>
        </p:txBody>
      </p:sp>
      <p:sp>
        <p:nvSpPr>
          <p:cNvPr id="7" name="Foliennummernplatzhalter 6"/>
          <p:cNvSpPr>
            <a:spLocks noGrp="1"/>
          </p:cNvSpPr>
          <p:nvPr>
            <p:ph type="sldNum" sz="quarter" idx="12"/>
          </p:nvPr>
        </p:nvSpPr>
        <p:spPr/>
        <p:txBody>
          <a:bodyPr/>
          <a:lstStyle/>
          <a:p>
            <a:fld id="{75F64ECD-41DD-4AE5-A9AD-6F4E44B8241D}" type="slidenum">
              <a:rPr lang="de-DE" smtClean="0"/>
              <a:t>‹Nr.›</a:t>
            </a:fld>
            <a:endParaRPr lang="de-DE"/>
          </a:p>
        </p:txBody>
      </p:sp>
    </p:spTree>
    <p:extLst>
      <p:ext uri="{BB962C8B-B14F-4D97-AF65-F5344CB8AC3E}">
        <p14:creationId xmlns:p14="http://schemas.microsoft.com/office/powerpoint/2010/main" val="2215691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6E38AE1C-08AD-4EF5-8DA6-60997FD0AB18}" type="datetime1">
              <a:rPr lang="de-DE" smtClean="0"/>
              <a:t>28.11.2021</a:t>
            </a:fld>
            <a:endParaRPr lang="de-DE"/>
          </a:p>
        </p:txBody>
      </p:sp>
      <p:sp>
        <p:nvSpPr>
          <p:cNvPr id="6" name="Fußzeilenplatzhalter 5"/>
          <p:cNvSpPr>
            <a:spLocks noGrp="1"/>
          </p:cNvSpPr>
          <p:nvPr>
            <p:ph type="ftr" sz="quarter" idx="11"/>
          </p:nvPr>
        </p:nvSpPr>
        <p:spPr/>
        <p:txBody>
          <a:bodyPr/>
          <a:lstStyle/>
          <a:p>
            <a:r>
              <a:rPr lang="de-DE" smtClean="0"/>
              <a:t>CC BY SA 3.0 Alessandra Reß / @FragmentAnsicht</a:t>
            </a:r>
            <a:endParaRPr lang="de-DE"/>
          </a:p>
        </p:txBody>
      </p:sp>
      <p:sp>
        <p:nvSpPr>
          <p:cNvPr id="7" name="Foliennummernplatzhalter 6"/>
          <p:cNvSpPr>
            <a:spLocks noGrp="1"/>
          </p:cNvSpPr>
          <p:nvPr>
            <p:ph type="sldNum" sz="quarter" idx="12"/>
          </p:nvPr>
        </p:nvSpPr>
        <p:spPr/>
        <p:txBody>
          <a:bodyPr/>
          <a:lstStyle/>
          <a:p>
            <a:fld id="{75F64ECD-41DD-4AE5-A9AD-6F4E44B8241D}" type="slidenum">
              <a:rPr lang="de-DE" smtClean="0"/>
              <a:t>‹Nr.›</a:t>
            </a:fld>
            <a:endParaRPr lang="de-DE"/>
          </a:p>
        </p:txBody>
      </p:sp>
    </p:spTree>
    <p:extLst>
      <p:ext uri="{BB962C8B-B14F-4D97-AF65-F5344CB8AC3E}">
        <p14:creationId xmlns:p14="http://schemas.microsoft.com/office/powerpoint/2010/main" val="4155630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209CEE-2165-4033-8AB9-8B900A9E7762}" type="datetime1">
              <a:rPr lang="de-DE" smtClean="0"/>
              <a:t>28.11.2021</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CC BY SA 3.0 Alessandra Reß / @FragmentAnsicht</a:t>
            </a:r>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64ECD-41DD-4AE5-A9AD-6F4E44B8241D}" type="slidenum">
              <a:rPr lang="de-DE" smtClean="0"/>
              <a:t>‹Nr.›</a:t>
            </a:fld>
            <a:endParaRPr lang="de-DE"/>
          </a:p>
        </p:txBody>
      </p:sp>
    </p:spTree>
    <p:extLst>
      <p:ext uri="{BB962C8B-B14F-4D97-AF65-F5344CB8AC3E}">
        <p14:creationId xmlns:p14="http://schemas.microsoft.com/office/powerpoint/2010/main" val="172560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s://creativecommons.org/licenses/by-sa/3.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creativecommons.org/licenses/by/4.0/legalcode#s3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ußzeilenplatzhalter 8" descr="Folien / Texte unter CC BY SA 4.0 Alessandra Reß / @FragmentAnsicht" title="Lizenz und Urhebenerin"/>
          <p:cNvSpPr>
            <a:spLocks noGrp="1"/>
          </p:cNvSpPr>
          <p:nvPr>
            <p:ph type="ftr" sz="quarter" idx="11"/>
          </p:nvPr>
        </p:nvSpPr>
        <p:spPr>
          <a:xfrm>
            <a:off x="2049137" y="5982159"/>
            <a:ext cx="8372819" cy="783383"/>
          </a:xfrm>
        </p:spPr>
        <p:txBody>
          <a:bodyPr/>
          <a:lstStyle/>
          <a:p>
            <a:r>
              <a:rPr lang="de-DE" sz="1800" dirty="0" smtClean="0"/>
              <a:t>Folien / Texte unter CC BY SA 4.0 Alessandra </a:t>
            </a:r>
            <a:r>
              <a:rPr lang="de-DE" sz="1800" dirty="0" smtClean="0"/>
              <a:t>Reß / @FragmentAnsicht</a:t>
            </a:r>
            <a:endParaRPr lang="de-DE" sz="1800" dirty="0"/>
          </a:p>
        </p:txBody>
      </p:sp>
      <p:sp>
        <p:nvSpPr>
          <p:cNvPr id="3" name="Untertitel 2"/>
          <p:cNvSpPr>
            <a:spLocks noGrp="1"/>
          </p:cNvSpPr>
          <p:nvPr>
            <p:ph type="subTitle" idx="1"/>
          </p:nvPr>
        </p:nvSpPr>
        <p:spPr>
          <a:xfrm>
            <a:off x="0" y="3633621"/>
            <a:ext cx="9144000" cy="1655762"/>
          </a:xfrm>
        </p:spPr>
        <p:txBody>
          <a:bodyPr/>
          <a:lstStyle/>
          <a:p>
            <a:r>
              <a:rPr lang="de-DE" dirty="0" smtClean="0">
                <a:latin typeface="Arial" panose="020B0604020202020204" pitchFamily="34" charset="0"/>
                <a:cs typeface="Arial" panose="020B0604020202020204" pitchFamily="34" charset="0"/>
              </a:rPr>
              <a:t>Was sie sind, wie man sie nutzt, woher man sie bekommt</a:t>
            </a:r>
            <a:endParaRPr lang="de-DE" dirty="0">
              <a:latin typeface="Arial" panose="020B0604020202020204" pitchFamily="34" charset="0"/>
              <a:cs typeface="Arial" panose="020B0604020202020204" pitchFamily="34" charset="0"/>
            </a:endParaRPr>
          </a:p>
        </p:txBody>
      </p:sp>
      <p:cxnSp>
        <p:nvCxnSpPr>
          <p:cNvPr id="8" name="Gerader Verbinder 7" descr="Strich" title="dekorativ"/>
          <p:cNvCxnSpPr/>
          <p:nvPr/>
        </p:nvCxnSpPr>
        <p:spPr>
          <a:xfrm>
            <a:off x="0" y="3421828"/>
            <a:ext cx="8835528" cy="0"/>
          </a:xfrm>
          <a:prstGeom prst="line">
            <a:avLst/>
          </a:prstGeom>
        </p:spPr>
        <p:style>
          <a:lnRef idx="3">
            <a:schemeClr val="accent6"/>
          </a:lnRef>
          <a:fillRef idx="0">
            <a:schemeClr val="accent6"/>
          </a:fillRef>
          <a:effectRef idx="2">
            <a:schemeClr val="accent6"/>
          </a:effectRef>
          <a:fontRef idx="minor">
            <a:schemeClr val="tx1"/>
          </a:fontRef>
        </p:style>
      </p:cxnSp>
      <p:sp>
        <p:nvSpPr>
          <p:cNvPr id="2" name="Titel 1"/>
          <p:cNvSpPr>
            <a:spLocks noGrp="1"/>
          </p:cNvSpPr>
          <p:nvPr>
            <p:ph type="ctrTitle"/>
          </p:nvPr>
        </p:nvSpPr>
        <p:spPr>
          <a:xfrm>
            <a:off x="0" y="1034228"/>
            <a:ext cx="9144000" cy="2387600"/>
          </a:xfrm>
        </p:spPr>
        <p:txBody>
          <a:bodyPr>
            <a:normAutofit/>
          </a:bodyPr>
          <a:lstStyle/>
          <a:p>
            <a:r>
              <a:rPr lang="de-DE" sz="5000" dirty="0" smtClean="0">
                <a:latin typeface="Arial" panose="020B0604020202020204" pitchFamily="34" charset="0"/>
                <a:cs typeface="Arial" panose="020B0604020202020204" pitchFamily="34" charset="0"/>
              </a:rPr>
              <a:t>Creative-</a:t>
            </a:r>
            <a:r>
              <a:rPr lang="de-DE" sz="5000" dirty="0" err="1" smtClean="0">
                <a:latin typeface="Arial" panose="020B0604020202020204" pitchFamily="34" charset="0"/>
                <a:cs typeface="Arial" panose="020B0604020202020204" pitchFamily="34" charset="0"/>
              </a:rPr>
              <a:t>Commons</a:t>
            </a:r>
            <a:r>
              <a:rPr lang="de-DE" sz="5000" dirty="0" smtClean="0">
                <a:latin typeface="Arial" panose="020B0604020202020204" pitchFamily="34" charset="0"/>
                <a:cs typeface="Arial" panose="020B0604020202020204" pitchFamily="34" charset="0"/>
              </a:rPr>
              <a:t>-Lizenzen</a:t>
            </a:r>
            <a:endParaRPr lang="de-DE" sz="5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26551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r Verbinder 3" descr="Strich" title="dekorativ"/>
          <p:cNvCxnSpPr/>
          <p:nvPr/>
        </p:nvCxnSpPr>
        <p:spPr>
          <a:xfrm>
            <a:off x="0" y="1353312"/>
            <a:ext cx="8302752" cy="0"/>
          </a:xfrm>
          <a:prstGeom prst="line">
            <a:avLst/>
          </a:prstGeom>
        </p:spPr>
        <p:style>
          <a:lnRef idx="3">
            <a:schemeClr val="accent6"/>
          </a:lnRef>
          <a:fillRef idx="0">
            <a:schemeClr val="accent6"/>
          </a:fillRef>
          <a:effectRef idx="2">
            <a:schemeClr val="accent6"/>
          </a:effectRef>
          <a:fontRef idx="minor">
            <a:schemeClr val="tx1"/>
          </a:fontRef>
        </p:style>
      </p:cxnSp>
      <p:sp>
        <p:nvSpPr>
          <p:cNvPr id="2" name="Titel 1"/>
          <p:cNvSpPr>
            <a:spLocks noGrp="1"/>
          </p:cNvSpPr>
          <p:nvPr>
            <p:ph type="title"/>
          </p:nvPr>
        </p:nvSpPr>
        <p:spPr/>
        <p:txBody>
          <a:bodyPr/>
          <a:lstStyle/>
          <a:p>
            <a:r>
              <a:rPr lang="de-DE" dirty="0" err="1" smtClean="0">
                <a:latin typeface="Arial" panose="020B0604020202020204" pitchFamily="34" charset="0"/>
                <a:cs typeface="Arial" panose="020B0604020202020204" pitchFamily="34" charset="0"/>
              </a:rPr>
              <a:t>Let‘s</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try</a:t>
            </a:r>
            <a:r>
              <a:rPr lang="de-DE" dirty="0" smtClean="0">
                <a:latin typeface="Arial" panose="020B0604020202020204" pitchFamily="34" charset="0"/>
                <a:cs typeface="Arial" panose="020B0604020202020204" pitchFamily="34" charset="0"/>
              </a:rPr>
              <a:t>!</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854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descr="Geschätzte Zahl CC-lizensierter Werker (Creative Commons, CC BY 4.0)&#10;" title="Bildquelle"/>
          <p:cNvSpPr txBox="1"/>
          <p:nvPr/>
        </p:nvSpPr>
        <p:spPr>
          <a:xfrm>
            <a:off x="5334001" y="5748868"/>
            <a:ext cx="5456767" cy="553998"/>
          </a:xfrm>
          <a:prstGeom prst="rect">
            <a:avLst/>
          </a:prstGeom>
          <a:noFill/>
        </p:spPr>
        <p:txBody>
          <a:bodyPr wrap="square" rtlCol="0">
            <a:spAutoFit/>
          </a:bodyPr>
          <a:lstStyle/>
          <a:p>
            <a:r>
              <a:rPr lang="de-DE" sz="1200" dirty="0"/>
              <a:t>Geschätzte Zahl CC-lizensierter Werker (Creative </a:t>
            </a:r>
            <a:r>
              <a:rPr lang="de-DE" sz="1200" dirty="0" err="1"/>
              <a:t>Commons</a:t>
            </a:r>
            <a:r>
              <a:rPr lang="de-DE" sz="1200" dirty="0"/>
              <a:t>, CC BY 4.0)</a:t>
            </a:r>
          </a:p>
          <a:p>
            <a:endParaRPr lang="de-DE" dirty="0"/>
          </a:p>
        </p:txBody>
      </p:sp>
      <p:pic>
        <p:nvPicPr>
          <p:cNvPr id="4" name="Grafik 3" descr="Diagramm, das die Nutzung von Creative-Commons-Lizenzen von 2006 bis 2017 zeigt. 2006 wurden demnach 140 Millionen Materialien unter CC veröffentlicht, 2010 400 Millionen, 2014 882 Millionen. 2015 wurden 1.118.900 Werke unter CC veröffentlicht, 2016 1.204.935.537  und 2017 1.471.401.740." title="Nutzung von CC-Lizenzen zwischen 2006 und 2017"/>
          <p:cNvPicPr/>
          <p:nvPr/>
        </p:nvPicPr>
        <p:blipFill>
          <a:blip r:embed="rId2">
            <a:extLst>
              <a:ext uri="{28A0092B-C50C-407E-A947-70E740481C1C}">
                <a14:useLocalDpi xmlns:a14="http://schemas.microsoft.com/office/drawing/2010/main" val="0"/>
              </a:ext>
            </a:extLst>
          </a:blip>
          <a:srcRect/>
          <a:stretch>
            <a:fillRect/>
          </a:stretch>
        </p:blipFill>
        <p:spPr bwMode="auto">
          <a:xfrm>
            <a:off x="1964268" y="1866186"/>
            <a:ext cx="7835900" cy="3791849"/>
          </a:xfrm>
          <a:prstGeom prst="rect">
            <a:avLst/>
          </a:prstGeom>
          <a:noFill/>
          <a:ln>
            <a:noFill/>
          </a:ln>
        </p:spPr>
      </p:pic>
      <p:cxnSp>
        <p:nvCxnSpPr>
          <p:cNvPr id="6" name="Gerader Verbinder 5" descr="Strich" title="dekorativ"/>
          <p:cNvCxnSpPr/>
          <p:nvPr/>
        </p:nvCxnSpPr>
        <p:spPr>
          <a:xfrm>
            <a:off x="0" y="1353312"/>
            <a:ext cx="8302752" cy="0"/>
          </a:xfrm>
          <a:prstGeom prst="line">
            <a:avLst/>
          </a:prstGeom>
        </p:spPr>
        <p:style>
          <a:lnRef idx="3">
            <a:schemeClr val="accent6"/>
          </a:lnRef>
          <a:fillRef idx="0">
            <a:schemeClr val="accent6"/>
          </a:fillRef>
          <a:effectRef idx="2">
            <a:schemeClr val="accent6"/>
          </a:effectRef>
          <a:fontRef idx="minor">
            <a:schemeClr val="tx1"/>
          </a:fontRef>
        </p:style>
      </p:cxnSp>
      <p:sp>
        <p:nvSpPr>
          <p:cNvPr id="2" name="Titel 1"/>
          <p:cNvSpPr>
            <a:spLocks noGrp="1"/>
          </p:cNvSpPr>
          <p:nvPr>
            <p:ph type="title"/>
          </p:nvPr>
        </p:nvSpPr>
        <p:spPr/>
        <p:txBody>
          <a:bodyPr/>
          <a:lstStyle/>
          <a:p>
            <a:r>
              <a:rPr lang="de-DE" dirty="0" smtClean="0">
                <a:latin typeface="Arial" panose="020B0604020202020204" pitchFamily="34" charset="0"/>
                <a:cs typeface="Arial" panose="020B0604020202020204" pitchFamily="34" charset="0"/>
              </a:rPr>
              <a:t>1. Was?</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0308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descr="Beschreibungen der Bedeutung der vier Symbole bzw. Kürzel, aus denen sich die CC-Lizenzen zusammensetzen" title="Bestandteile der Creative-Commons-Lizenzen"/>
          <p:cNvGraphicFramePr>
            <a:graphicFrameLocks noGrp="1"/>
          </p:cNvGraphicFramePr>
          <p:nvPr>
            <p:ph idx="1"/>
            <p:extLst>
              <p:ext uri="{D42A27DB-BD31-4B8C-83A1-F6EECF244321}">
                <p14:modId xmlns:p14="http://schemas.microsoft.com/office/powerpoint/2010/main" val="1650471072"/>
              </p:ext>
            </p:extLst>
          </p:nvPr>
        </p:nvGraphicFramePr>
        <p:xfrm>
          <a:off x="1507067" y="1850418"/>
          <a:ext cx="9846733" cy="4526887"/>
        </p:xfrm>
        <a:graphic>
          <a:graphicData uri="http://schemas.openxmlformats.org/drawingml/2006/table">
            <a:tbl>
              <a:tblPr firstRow="1" bandRow="1">
                <a:tableStyleId>{10A1B5D5-9B99-4C35-A422-299274C87663}</a:tableStyleId>
              </a:tblPr>
              <a:tblGrid>
                <a:gridCol w="3282245">
                  <a:extLst>
                    <a:ext uri="{9D8B030D-6E8A-4147-A177-3AD203B41FA5}">
                      <a16:colId xmlns="" xmlns:a16="http://schemas.microsoft.com/office/drawing/2014/main" val="2261177600"/>
                    </a:ext>
                  </a:extLst>
                </a:gridCol>
                <a:gridCol w="864166">
                  <a:extLst>
                    <a:ext uri="{9D8B030D-6E8A-4147-A177-3AD203B41FA5}">
                      <a16:colId xmlns="" xmlns:a16="http://schemas.microsoft.com/office/drawing/2014/main" val="3196520614"/>
                    </a:ext>
                  </a:extLst>
                </a:gridCol>
                <a:gridCol w="5700322">
                  <a:extLst>
                    <a:ext uri="{9D8B030D-6E8A-4147-A177-3AD203B41FA5}">
                      <a16:colId xmlns="" xmlns:a16="http://schemas.microsoft.com/office/drawing/2014/main" val="3515624193"/>
                    </a:ext>
                  </a:extLst>
                </a:gridCol>
              </a:tblGrid>
              <a:tr h="0">
                <a:tc>
                  <a:txBody>
                    <a:bodyPr/>
                    <a:lstStyle/>
                    <a:p>
                      <a:r>
                        <a:rPr lang="de-DE" dirty="0" smtClean="0"/>
                        <a:t>Symbol</a:t>
                      </a:r>
                      <a:endParaRPr lang="de-DE" dirty="0"/>
                    </a:p>
                  </a:txBody>
                  <a:tcPr/>
                </a:tc>
                <a:tc>
                  <a:txBody>
                    <a:bodyPr/>
                    <a:lstStyle/>
                    <a:p>
                      <a:r>
                        <a:rPr lang="de-DE" dirty="0" smtClean="0"/>
                        <a:t>Kürzel</a:t>
                      </a:r>
                      <a:endParaRPr lang="de-DE" dirty="0"/>
                    </a:p>
                  </a:txBody>
                  <a:tcPr/>
                </a:tc>
                <a:tc>
                  <a:txBody>
                    <a:bodyPr/>
                    <a:lstStyle/>
                    <a:p>
                      <a:r>
                        <a:rPr lang="de-DE" dirty="0" smtClean="0"/>
                        <a:t>Bedeutung</a:t>
                      </a:r>
                      <a:endParaRPr lang="de-DE" dirty="0"/>
                    </a:p>
                  </a:txBody>
                  <a:tcPr/>
                </a:tc>
                <a:extLst>
                  <a:ext uri="{0D108BD9-81ED-4DB2-BD59-A6C34878D82A}">
                    <a16:rowId xmlns="" xmlns:a16="http://schemas.microsoft.com/office/drawing/2014/main" val="1945372456"/>
                  </a:ext>
                </a:extLst>
              </a:tr>
              <a:tr h="1258015">
                <a:tc>
                  <a:txBody>
                    <a:bodyPr/>
                    <a:lstStyle/>
                    <a:p>
                      <a:endParaRPr lang="de-DE" dirty="0" smtClean="0"/>
                    </a:p>
                    <a:p>
                      <a:endParaRPr lang="de-DE" dirty="0" smtClean="0"/>
                    </a:p>
                    <a:p>
                      <a:endParaRPr lang="de-DE" dirty="0" smtClean="0"/>
                    </a:p>
                    <a:p>
                      <a:endParaRPr lang="de-DE" dirty="0"/>
                    </a:p>
                  </a:txBody>
                  <a:tcPr/>
                </a:tc>
                <a:tc>
                  <a:txBody>
                    <a:bodyPr/>
                    <a:lstStyle/>
                    <a:p>
                      <a:r>
                        <a:rPr lang="de-DE" dirty="0" smtClean="0"/>
                        <a:t>BY</a:t>
                      </a:r>
                      <a:endParaRPr lang="de-DE" dirty="0"/>
                    </a:p>
                  </a:txBody>
                  <a:tcPr/>
                </a:tc>
                <a:tc>
                  <a:txBody>
                    <a:bodyPr/>
                    <a:lstStyle/>
                    <a:p>
                      <a:r>
                        <a:rPr lang="de-DE" dirty="0" smtClean="0"/>
                        <a:t>Die urhebende Person oder </a:t>
                      </a:r>
                      <a:r>
                        <a:rPr lang="de-DE" dirty="0" err="1" smtClean="0"/>
                        <a:t>Insitution</a:t>
                      </a:r>
                      <a:r>
                        <a:rPr lang="de-DE" dirty="0" smtClean="0"/>
                        <a:t> muss genannt werden.</a:t>
                      </a:r>
                      <a:endParaRPr lang="de-DE" dirty="0"/>
                    </a:p>
                  </a:txBody>
                  <a:tcPr/>
                </a:tc>
                <a:extLst>
                  <a:ext uri="{0D108BD9-81ED-4DB2-BD59-A6C34878D82A}">
                    <a16:rowId xmlns="" xmlns:a16="http://schemas.microsoft.com/office/drawing/2014/main" val="3101168907"/>
                  </a:ext>
                </a:extLst>
              </a:tr>
              <a:tr h="967704">
                <a:tc>
                  <a:txBody>
                    <a:bodyPr/>
                    <a:lstStyle/>
                    <a:p>
                      <a:endParaRPr lang="de-DE" dirty="0" smtClean="0"/>
                    </a:p>
                    <a:p>
                      <a:endParaRPr lang="de-DE" dirty="0" smtClean="0"/>
                    </a:p>
                    <a:p>
                      <a:endParaRPr lang="de-DE" dirty="0"/>
                    </a:p>
                  </a:txBody>
                  <a:tcPr/>
                </a:tc>
                <a:tc>
                  <a:txBody>
                    <a:bodyPr/>
                    <a:lstStyle/>
                    <a:p>
                      <a:r>
                        <a:rPr lang="de-DE" dirty="0" smtClean="0"/>
                        <a:t>NC</a:t>
                      </a:r>
                      <a:endParaRPr lang="de-DE" dirty="0"/>
                    </a:p>
                  </a:txBody>
                  <a:tcPr/>
                </a:tc>
                <a:tc>
                  <a:txBody>
                    <a:bodyPr/>
                    <a:lstStyle/>
                    <a:p>
                      <a:r>
                        <a:rPr lang="de-DE" dirty="0" smtClean="0"/>
                        <a:t>Das Werk darf nicht</a:t>
                      </a:r>
                      <a:r>
                        <a:rPr lang="de-DE" baseline="0" dirty="0" smtClean="0"/>
                        <a:t> für kommerzielle Zwecke verwendet werden („non-</a:t>
                      </a:r>
                      <a:r>
                        <a:rPr lang="de-DE" baseline="0" dirty="0" err="1" smtClean="0"/>
                        <a:t>commerical</a:t>
                      </a:r>
                      <a:r>
                        <a:rPr lang="de-DE" baseline="0" dirty="0" smtClean="0"/>
                        <a:t>“).</a:t>
                      </a:r>
                      <a:endParaRPr lang="de-DE" dirty="0"/>
                    </a:p>
                  </a:txBody>
                  <a:tcPr/>
                </a:tc>
                <a:extLst>
                  <a:ext uri="{0D108BD9-81ED-4DB2-BD59-A6C34878D82A}">
                    <a16:rowId xmlns="" xmlns:a16="http://schemas.microsoft.com/office/drawing/2014/main" val="1808095761"/>
                  </a:ext>
                </a:extLst>
              </a:tr>
              <a:tr h="967704">
                <a:tc>
                  <a:txBody>
                    <a:bodyPr/>
                    <a:lstStyle/>
                    <a:p>
                      <a:endParaRPr lang="de-DE" dirty="0" smtClean="0"/>
                    </a:p>
                    <a:p>
                      <a:endParaRPr lang="de-DE" dirty="0" smtClean="0"/>
                    </a:p>
                    <a:p>
                      <a:endParaRPr lang="de-DE" dirty="0"/>
                    </a:p>
                  </a:txBody>
                  <a:tcPr/>
                </a:tc>
                <a:tc>
                  <a:txBody>
                    <a:bodyPr/>
                    <a:lstStyle/>
                    <a:p>
                      <a:r>
                        <a:rPr lang="de-DE" dirty="0" smtClean="0"/>
                        <a:t>ND</a:t>
                      </a:r>
                      <a:endParaRPr lang="de-DE" dirty="0"/>
                    </a:p>
                  </a:txBody>
                  <a:tcPr/>
                </a:tc>
                <a:tc>
                  <a:txBody>
                    <a:bodyPr/>
                    <a:lstStyle/>
                    <a:p>
                      <a:r>
                        <a:rPr lang="de-DE" dirty="0" smtClean="0"/>
                        <a:t>Das Werk darf nicht bearbeitet werden</a:t>
                      </a:r>
                      <a:r>
                        <a:rPr lang="de-DE" baseline="0" dirty="0" smtClean="0"/>
                        <a:t> („</a:t>
                      </a:r>
                      <a:r>
                        <a:rPr lang="de-DE" baseline="0" dirty="0" err="1" smtClean="0"/>
                        <a:t>no</a:t>
                      </a:r>
                      <a:r>
                        <a:rPr lang="de-DE" baseline="0" dirty="0" smtClean="0"/>
                        <a:t> </a:t>
                      </a:r>
                      <a:r>
                        <a:rPr lang="de-DE" baseline="0" dirty="0" err="1" smtClean="0"/>
                        <a:t>derivates</a:t>
                      </a:r>
                      <a:r>
                        <a:rPr lang="de-DE" baseline="0" dirty="0" smtClean="0"/>
                        <a:t>“).</a:t>
                      </a:r>
                      <a:endParaRPr lang="de-DE" dirty="0"/>
                    </a:p>
                  </a:txBody>
                  <a:tcPr/>
                </a:tc>
                <a:extLst>
                  <a:ext uri="{0D108BD9-81ED-4DB2-BD59-A6C34878D82A}">
                    <a16:rowId xmlns="" xmlns:a16="http://schemas.microsoft.com/office/drawing/2014/main" val="3823647903"/>
                  </a:ext>
                </a:extLst>
              </a:tr>
              <a:tr h="967704">
                <a:tc>
                  <a:txBody>
                    <a:bodyPr/>
                    <a:lstStyle/>
                    <a:p>
                      <a:endParaRPr lang="de-DE" dirty="0" smtClean="0"/>
                    </a:p>
                    <a:p>
                      <a:endParaRPr lang="de-DE" dirty="0" smtClean="0"/>
                    </a:p>
                    <a:p>
                      <a:endParaRPr lang="de-DE" dirty="0"/>
                    </a:p>
                  </a:txBody>
                  <a:tcPr/>
                </a:tc>
                <a:tc>
                  <a:txBody>
                    <a:bodyPr/>
                    <a:lstStyle/>
                    <a:p>
                      <a:r>
                        <a:rPr lang="de-DE" dirty="0" smtClean="0"/>
                        <a:t>SA</a:t>
                      </a:r>
                      <a:endParaRPr lang="de-DE" dirty="0"/>
                    </a:p>
                  </a:txBody>
                  <a:tcPr/>
                </a:tc>
                <a:tc>
                  <a:txBody>
                    <a:bodyPr/>
                    <a:lstStyle/>
                    <a:p>
                      <a:r>
                        <a:rPr lang="de-DE" dirty="0" smtClean="0"/>
                        <a:t>Das veränderte Werk muss unter gleicher</a:t>
                      </a:r>
                      <a:r>
                        <a:rPr lang="de-DE" baseline="0" dirty="0" smtClean="0"/>
                        <a:t> Lizenz weitergegeben werden („</a:t>
                      </a:r>
                      <a:r>
                        <a:rPr lang="de-DE" baseline="0" dirty="0" err="1" smtClean="0"/>
                        <a:t>share</a:t>
                      </a:r>
                      <a:r>
                        <a:rPr lang="de-DE" baseline="0" dirty="0" smtClean="0"/>
                        <a:t> </a:t>
                      </a:r>
                      <a:r>
                        <a:rPr lang="de-DE" baseline="0" dirty="0" err="1" smtClean="0"/>
                        <a:t>alike</a:t>
                      </a:r>
                      <a:r>
                        <a:rPr lang="de-DE" baseline="0" dirty="0" smtClean="0"/>
                        <a:t>“).</a:t>
                      </a:r>
                      <a:endParaRPr lang="de-DE" dirty="0"/>
                    </a:p>
                  </a:txBody>
                  <a:tcPr/>
                </a:tc>
                <a:extLst>
                  <a:ext uri="{0D108BD9-81ED-4DB2-BD59-A6C34878D82A}">
                    <a16:rowId xmlns="" xmlns:a16="http://schemas.microsoft.com/office/drawing/2014/main" val="2350842733"/>
                  </a:ext>
                </a:extLst>
              </a:tr>
            </a:tbl>
          </a:graphicData>
        </a:graphic>
      </p:graphicFrame>
      <p:pic>
        <p:nvPicPr>
          <p:cNvPr id="10" name="Grafik 9" descr="Pfeil im Krei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82383" y="5455583"/>
            <a:ext cx="884301" cy="890373"/>
          </a:xfrm>
          <a:prstGeom prst="rect">
            <a:avLst/>
          </a:prstGeom>
        </p:spPr>
      </p:pic>
      <p:pic>
        <p:nvPicPr>
          <p:cNvPr id="9" name="Grafik 8" descr="Gleich-Zeich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2383" y="4434878"/>
            <a:ext cx="883819" cy="890373"/>
          </a:xfrm>
          <a:prstGeom prst="rect">
            <a:avLst/>
          </a:prstGeom>
        </p:spPr>
      </p:pic>
      <p:pic>
        <p:nvPicPr>
          <p:cNvPr id="8" name="Grafik 7" descr="durchgestrichenes Yen-Symbol"/>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14248" y="3549870"/>
            <a:ext cx="778933" cy="778933"/>
          </a:xfrm>
          <a:prstGeom prst="rect">
            <a:avLst/>
          </a:prstGeom>
        </p:spPr>
      </p:pic>
      <p:pic>
        <p:nvPicPr>
          <p:cNvPr id="7" name="Grafik 6" descr="durchgestrichenes Dollarsymbol"/>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19603" y="3537908"/>
            <a:ext cx="790895" cy="790895"/>
          </a:xfrm>
          <a:prstGeom prst="rect">
            <a:avLst/>
          </a:prstGeom>
        </p:spPr>
      </p:pic>
      <p:pic>
        <p:nvPicPr>
          <p:cNvPr id="6" name="Grafik 5" descr="durchgestrichenes Euro-Symbol"/>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39310" y="3537908"/>
            <a:ext cx="766974" cy="766974"/>
          </a:xfrm>
          <a:prstGeom prst="rect">
            <a:avLst/>
          </a:prstGeom>
        </p:spPr>
      </p:pic>
      <p:pic>
        <p:nvPicPr>
          <p:cNvPr id="5" name="Grafik 4" descr="Menschliche Figu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60028" y="2398553"/>
            <a:ext cx="888999" cy="888999"/>
          </a:xfrm>
          <a:prstGeom prst="rect">
            <a:avLst/>
          </a:prstGeom>
        </p:spPr>
      </p:pic>
      <p:cxnSp>
        <p:nvCxnSpPr>
          <p:cNvPr id="12" name="Gerader Verbinder 11" descr="Strich" title="dekorativ"/>
          <p:cNvCxnSpPr/>
          <p:nvPr/>
        </p:nvCxnSpPr>
        <p:spPr>
          <a:xfrm>
            <a:off x="0" y="1353312"/>
            <a:ext cx="8302752" cy="0"/>
          </a:xfrm>
          <a:prstGeom prst="line">
            <a:avLst/>
          </a:prstGeom>
        </p:spPr>
        <p:style>
          <a:lnRef idx="3">
            <a:schemeClr val="accent6"/>
          </a:lnRef>
          <a:fillRef idx="0">
            <a:schemeClr val="accent6"/>
          </a:fillRef>
          <a:effectRef idx="2">
            <a:schemeClr val="accent6"/>
          </a:effectRef>
          <a:fontRef idx="minor">
            <a:schemeClr val="tx1"/>
          </a:fontRef>
        </p:style>
      </p:cxnSp>
      <p:sp>
        <p:nvSpPr>
          <p:cNvPr id="2" name="Titel 1"/>
          <p:cNvSpPr>
            <a:spLocks noGrp="1"/>
          </p:cNvSpPr>
          <p:nvPr>
            <p:ph type="title"/>
          </p:nvPr>
        </p:nvSpPr>
        <p:spPr/>
        <p:txBody>
          <a:bodyPr/>
          <a:lstStyle/>
          <a:p>
            <a:r>
              <a:rPr lang="de-DE" dirty="0" smtClean="0">
                <a:latin typeface="Arial" panose="020B0604020202020204" pitchFamily="34" charset="0"/>
                <a:cs typeface="Arial" panose="020B0604020202020204" pitchFamily="34" charset="0"/>
              </a:rPr>
              <a:t>2. Wie? – Bestandteile</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8085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descr="Beschreibung der 6 gängigsten CC-Lizenzen CC BY, CC BY SA, CC BY ND, CC BY NC, CC BY NC-SA und CC BY NC-ND" title="Übersicht über die 6 CC-Lizenzen"/>
          <p:cNvGraphicFramePr>
            <a:graphicFrameLocks noGrp="1"/>
          </p:cNvGraphicFramePr>
          <p:nvPr>
            <p:ph idx="1"/>
            <p:extLst>
              <p:ext uri="{D42A27DB-BD31-4B8C-83A1-F6EECF244321}">
                <p14:modId xmlns:p14="http://schemas.microsoft.com/office/powerpoint/2010/main" val="3629581302"/>
              </p:ext>
            </p:extLst>
          </p:nvPr>
        </p:nvGraphicFramePr>
        <p:xfrm>
          <a:off x="702733" y="1478492"/>
          <a:ext cx="10515600" cy="5034280"/>
        </p:xfrm>
        <a:graphic>
          <a:graphicData uri="http://schemas.openxmlformats.org/drawingml/2006/table">
            <a:tbl>
              <a:tblPr firstRow="1" bandRow="1">
                <a:tableStyleId>{2A488322-F2BA-4B5B-9748-0D474271808F}</a:tableStyleId>
              </a:tblPr>
              <a:tblGrid>
                <a:gridCol w="2531534">
                  <a:extLst>
                    <a:ext uri="{9D8B030D-6E8A-4147-A177-3AD203B41FA5}">
                      <a16:colId xmlns="" xmlns:a16="http://schemas.microsoft.com/office/drawing/2014/main" val="117085664"/>
                    </a:ext>
                  </a:extLst>
                </a:gridCol>
                <a:gridCol w="1676400">
                  <a:extLst>
                    <a:ext uri="{9D8B030D-6E8A-4147-A177-3AD203B41FA5}">
                      <a16:colId xmlns="" xmlns:a16="http://schemas.microsoft.com/office/drawing/2014/main" val="1474246615"/>
                    </a:ext>
                  </a:extLst>
                </a:gridCol>
                <a:gridCol w="6307666">
                  <a:extLst>
                    <a:ext uri="{9D8B030D-6E8A-4147-A177-3AD203B41FA5}">
                      <a16:colId xmlns="" xmlns:a16="http://schemas.microsoft.com/office/drawing/2014/main" val="3882049376"/>
                    </a:ext>
                  </a:extLst>
                </a:gridCol>
              </a:tblGrid>
              <a:tr h="370840">
                <a:tc>
                  <a:txBody>
                    <a:bodyPr/>
                    <a:lstStyle/>
                    <a:p>
                      <a:r>
                        <a:rPr lang="de-DE" dirty="0" smtClean="0"/>
                        <a:t>Icon</a:t>
                      </a:r>
                      <a:endParaRPr lang="de-DE" dirty="0"/>
                    </a:p>
                  </a:txBody>
                  <a:tcPr/>
                </a:tc>
                <a:tc>
                  <a:txBody>
                    <a:bodyPr/>
                    <a:lstStyle/>
                    <a:p>
                      <a:r>
                        <a:rPr lang="de-DE" dirty="0" smtClean="0"/>
                        <a:t>Kürzel</a:t>
                      </a:r>
                      <a:endParaRPr lang="de-DE" dirty="0"/>
                    </a:p>
                  </a:txBody>
                  <a:tcPr/>
                </a:tc>
                <a:tc>
                  <a:txBody>
                    <a:bodyPr/>
                    <a:lstStyle/>
                    <a:p>
                      <a:r>
                        <a:rPr lang="de-DE" dirty="0" smtClean="0"/>
                        <a:t>Bedeutung</a:t>
                      </a:r>
                      <a:endParaRPr lang="de-DE" dirty="0"/>
                    </a:p>
                  </a:txBody>
                  <a:tcPr/>
                </a:tc>
                <a:extLst>
                  <a:ext uri="{0D108BD9-81ED-4DB2-BD59-A6C34878D82A}">
                    <a16:rowId xmlns="" xmlns:a16="http://schemas.microsoft.com/office/drawing/2014/main" val="155216221"/>
                  </a:ext>
                </a:extLst>
              </a:tr>
              <a:tr h="370840">
                <a:tc>
                  <a:txBody>
                    <a:bodyPr/>
                    <a:lstStyle/>
                    <a:p>
                      <a:endParaRPr lang="de-DE" dirty="0"/>
                    </a:p>
                  </a:txBody>
                  <a:tcPr/>
                </a:tc>
                <a:tc>
                  <a:txBody>
                    <a:bodyPr/>
                    <a:lstStyle/>
                    <a:p>
                      <a:r>
                        <a:rPr lang="de-DE" dirty="0" smtClean="0"/>
                        <a:t>CC BY</a:t>
                      </a:r>
                      <a:endParaRPr lang="de-DE" dirty="0"/>
                    </a:p>
                  </a:txBody>
                  <a:tcPr/>
                </a:tc>
                <a:tc>
                  <a:txBody>
                    <a:bodyPr/>
                    <a:lstStyle/>
                    <a:p>
                      <a:r>
                        <a:rPr lang="de-DE" dirty="0" smtClean="0"/>
                        <a:t>Es ist erlaubt, das Werk zu verbreiten</a:t>
                      </a:r>
                      <a:r>
                        <a:rPr lang="de-DE" baseline="0" dirty="0" smtClean="0"/>
                        <a:t> und zu bearbeiten, auch kommerziell. Die urhebende Person des Originals muss jedoch genannt werden. </a:t>
                      </a:r>
                      <a:endParaRPr lang="de-DE" dirty="0"/>
                    </a:p>
                  </a:txBody>
                  <a:tcPr/>
                </a:tc>
                <a:extLst>
                  <a:ext uri="{0D108BD9-81ED-4DB2-BD59-A6C34878D82A}">
                    <a16:rowId xmlns="" xmlns:a16="http://schemas.microsoft.com/office/drawing/2014/main" val="2084260721"/>
                  </a:ext>
                </a:extLst>
              </a:tr>
              <a:tr h="370840">
                <a:tc>
                  <a:txBody>
                    <a:bodyPr/>
                    <a:lstStyle/>
                    <a:p>
                      <a:endParaRPr lang="de-DE" dirty="0"/>
                    </a:p>
                  </a:txBody>
                  <a:tcPr/>
                </a:tc>
                <a:tc>
                  <a:txBody>
                    <a:bodyPr/>
                    <a:lstStyle/>
                    <a:p>
                      <a:r>
                        <a:rPr lang="de-DE" dirty="0" smtClean="0"/>
                        <a:t>CC BY SA</a:t>
                      </a:r>
                      <a:endParaRPr lang="de-DE" dirty="0"/>
                    </a:p>
                  </a:txBody>
                  <a:tcPr/>
                </a:tc>
                <a:tc>
                  <a:txBody>
                    <a:bodyPr/>
                    <a:lstStyle/>
                    <a:p>
                      <a:r>
                        <a:rPr lang="de-DE" dirty="0" smtClean="0"/>
                        <a:t>Es ist Dritten erlaubt, das Werk zu verbreiten und</a:t>
                      </a:r>
                      <a:r>
                        <a:rPr lang="de-DE" baseline="0" dirty="0" smtClean="0"/>
                        <a:t> zu bearbeiten, auch kommerziell. Voraussetzung: Die urhebende Person des Originals wird genannt und das neu geschaffene Werk unter gleichen Bedingungen weitergegeben.</a:t>
                      </a:r>
                      <a:endParaRPr lang="de-DE" dirty="0"/>
                    </a:p>
                  </a:txBody>
                  <a:tcPr/>
                </a:tc>
                <a:extLst>
                  <a:ext uri="{0D108BD9-81ED-4DB2-BD59-A6C34878D82A}">
                    <a16:rowId xmlns="" xmlns:a16="http://schemas.microsoft.com/office/drawing/2014/main" val="3898727125"/>
                  </a:ext>
                </a:extLst>
              </a:tr>
              <a:tr h="370840">
                <a:tc>
                  <a:txBody>
                    <a:bodyPr/>
                    <a:lstStyle/>
                    <a:p>
                      <a:endParaRPr lang="de-DE"/>
                    </a:p>
                  </a:txBody>
                  <a:tcPr/>
                </a:tc>
                <a:tc>
                  <a:txBody>
                    <a:bodyPr/>
                    <a:lstStyle/>
                    <a:p>
                      <a:r>
                        <a:rPr lang="de-DE" dirty="0" smtClean="0"/>
                        <a:t>CC BY ND</a:t>
                      </a:r>
                      <a:endParaRPr lang="de-DE" dirty="0"/>
                    </a:p>
                  </a:txBody>
                  <a:tcPr/>
                </a:tc>
                <a:tc>
                  <a:txBody>
                    <a:bodyPr/>
                    <a:lstStyle/>
                    <a:p>
                      <a:r>
                        <a:rPr lang="de-DE" dirty="0" smtClean="0"/>
                        <a:t>Es ist</a:t>
                      </a:r>
                      <a:r>
                        <a:rPr lang="de-DE" baseline="0" dirty="0" smtClean="0"/>
                        <a:t> Dritten erlaubt, das Werk zu verbreiten, nicht jedoch, es zu bearbeiten. Die urhebende Person muss genannt werden.</a:t>
                      </a:r>
                      <a:endParaRPr lang="de-DE" dirty="0"/>
                    </a:p>
                  </a:txBody>
                  <a:tcPr/>
                </a:tc>
                <a:extLst>
                  <a:ext uri="{0D108BD9-81ED-4DB2-BD59-A6C34878D82A}">
                    <a16:rowId xmlns="" xmlns:a16="http://schemas.microsoft.com/office/drawing/2014/main" val="215009035"/>
                  </a:ext>
                </a:extLst>
              </a:tr>
              <a:tr h="370840">
                <a:tc>
                  <a:txBody>
                    <a:bodyPr/>
                    <a:lstStyle/>
                    <a:p>
                      <a:endParaRPr lang="de-DE" dirty="0"/>
                    </a:p>
                  </a:txBody>
                  <a:tcPr/>
                </a:tc>
                <a:tc>
                  <a:txBody>
                    <a:bodyPr/>
                    <a:lstStyle/>
                    <a:p>
                      <a:r>
                        <a:rPr lang="de-DE" dirty="0" smtClean="0"/>
                        <a:t>CC BY NC</a:t>
                      </a:r>
                      <a:endParaRPr lang="de-DE" dirty="0"/>
                    </a:p>
                  </a:txBody>
                  <a:tcPr/>
                </a:tc>
                <a:tc>
                  <a:txBody>
                    <a:bodyPr/>
                    <a:lstStyle/>
                    <a:p>
                      <a:r>
                        <a:rPr lang="de-DE" dirty="0" smtClean="0"/>
                        <a:t>Wie CC BY,</a:t>
                      </a:r>
                      <a:r>
                        <a:rPr lang="de-DE" baseline="0" dirty="0" smtClean="0"/>
                        <a:t> jedoch darf das Werk nur für nicht-kommerzielle Zwecke verwendet werden.</a:t>
                      </a:r>
                      <a:endParaRPr lang="de-DE" dirty="0"/>
                    </a:p>
                  </a:txBody>
                  <a:tcPr/>
                </a:tc>
                <a:extLst>
                  <a:ext uri="{0D108BD9-81ED-4DB2-BD59-A6C34878D82A}">
                    <a16:rowId xmlns="" xmlns:a16="http://schemas.microsoft.com/office/drawing/2014/main" val="742304297"/>
                  </a:ext>
                </a:extLst>
              </a:tr>
              <a:tr h="370840">
                <a:tc>
                  <a:txBody>
                    <a:bodyPr/>
                    <a:lstStyle/>
                    <a:p>
                      <a:endParaRPr lang="de-DE" dirty="0"/>
                    </a:p>
                  </a:txBody>
                  <a:tcPr/>
                </a:tc>
                <a:tc>
                  <a:txBody>
                    <a:bodyPr/>
                    <a:lstStyle/>
                    <a:p>
                      <a:r>
                        <a:rPr lang="de-DE" dirty="0" smtClean="0"/>
                        <a:t>CC BY</a:t>
                      </a:r>
                      <a:r>
                        <a:rPr lang="de-DE" baseline="0" dirty="0" smtClean="0"/>
                        <a:t> NC-SA</a:t>
                      </a:r>
                      <a:endParaRPr lang="de-DE" dirty="0"/>
                    </a:p>
                  </a:txBody>
                  <a:tcPr/>
                </a:tc>
                <a:tc>
                  <a:txBody>
                    <a:bodyPr/>
                    <a:lstStyle/>
                    <a:p>
                      <a:r>
                        <a:rPr lang="de-DE" dirty="0" smtClean="0"/>
                        <a:t>Wie CC BY SA, jedoch</a:t>
                      </a:r>
                      <a:r>
                        <a:rPr lang="de-DE" baseline="0" dirty="0" smtClean="0"/>
                        <a:t> darf das Werk nur für nicht-kommerzielle Zwecke verwendet werden.</a:t>
                      </a:r>
                      <a:endParaRPr lang="de-DE" dirty="0"/>
                    </a:p>
                  </a:txBody>
                  <a:tcPr/>
                </a:tc>
                <a:extLst>
                  <a:ext uri="{0D108BD9-81ED-4DB2-BD59-A6C34878D82A}">
                    <a16:rowId xmlns="" xmlns:a16="http://schemas.microsoft.com/office/drawing/2014/main" val="1257631077"/>
                  </a:ext>
                </a:extLst>
              </a:tr>
              <a:tr h="370840">
                <a:tc>
                  <a:txBody>
                    <a:bodyPr/>
                    <a:lstStyle/>
                    <a:p>
                      <a:endParaRPr lang="de-DE"/>
                    </a:p>
                  </a:txBody>
                  <a:tcPr/>
                </a:tc>
                <a:tc>
                  <a:txBody>
                    <a:bodyPr/>
                    <a:lstStyle/>
                    <a:p>
                      <a:r>
                        <a:rPr lang="de-DE" dirty="0" smtClean="0"/>
                        <a:t>CC BY NC-ND</a:t>
                      </a:r>
                      <a:endParaRPr lang="de-DE" dirty="0"/>
                    </a:p>
                  </a:txBody>
                  <a:tcPr/>
                </a:tc>
                <a:tc>
                  <a:txBody>
                    <a:bodyPr/>
                    <a:lstStyle/>
                    <a:p>
                      <a:r>
                        <a:rPr lang="de-DE" dirty="0" smtClean="0"/>
                        <a:t>Wie CC BY ND, jedoch</a:t>
                      </a:r>
                      <a:r>
                        <a:rPr lang="de-DE" baseline="0" dirty="0" smtClean="0"/>
                        <a:t> darf das Werk nur für nicht-kommerzielle Zwecke verwendet werden.</a:t>
                      </a:r>
                      <a:endParaRPr lang="de-DE" dirty="0"/>
                    </a:p>
                  </a:txBody>
                  <a:tcPr/>
                </a:tc>
                <a:extLst>
                  <a:ext uri="{0D108BD9-81ED-4DB2-BD59-A6C34878D82A}">
                    <a16:rowId xmlns="" xmlns:a16="http://schemas.microsoft.com/office/drawing/2014/main" val="590341864"/>
                  </a:ext>
                </a:extLst>
              </a:tr>
            </a:tbl>
          </a:graphicData>
        </a:graphic>
      </p:graphicFrame>
      <p:pic>
        <p:nvPicPr>
          <p:cNvPr id="7" name="Grafik 6" descr="Icon für CC BY NC N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7558" y="5973314"/>
            <a:ext cx="1371214" cy="479755"/>
          </a:xfrm>
          <a:prstGeom prst="rect">
            <a:avLst/>
          </a:prstGeom>
        </p:spPr>
      </p:pic>
      <p:pic>
        <p:nvPicPr>
          <p:cNvPr id="8" name="Grafik 7" descr="Icon für CC BY NC SA"/>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79789" y="5311611"/>
            <a:ext cx="1330939" cy="465664"/>
          </a:xfrm>
          <a:prstGeom prst="rect">
            <a:avLst/>
          </a:prstGeom>
        </p:spPr>
      </p:pic>
      <p:pic>
        <p:nvPicPr>
          <p:cNvPr id="6" name="Grafik 5" descr="Icon für CC BY NC"/>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68963" y="4646121"/>
            <a:ext cx="1341765" cy="469451"/>
          </a:xfrm>
          <a:prstGeom prst="rect">
            <a:avLst/>
          </a:prstGeom>
        </p:spPr>
      </p:pic>
      <p:pic>
        <p:nvPicPr>
          <p:cNvPr id="9" name="Grafik 8" descr="Icon für CC BY ND"/>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58138" y="4018118"/>
            <a:ext cx="1352589" cy="473238"/>
          </a:xfrm>
          <a:prstGeom prst="rect">
            <a:avLst/>
          </a:prstGeom>
        </p:spPr>
      </p:pic>
      <p:pic>
        <p:nvPicPr>
          <p:cNvPr id="10" name="Grafik 9" descr="Icon für CC BY SA"/>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68963" y="3172646"/>
            <a:ext cx="1330939" cy="465664"/>
          </a:xfrm>
          <a:prstGeom prst="rect">
            <a:avLst/>
          </a:prstGeom>
        </p:spPr>
      </p:pic>
      <p:pic>
        <p:nvPicPr>
          <p:cNvPr id="5" name="Grafik 4" descr="Icon für CC BY"/>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79789" y="2142926"/>
            <a:ext cx="1348983" cy="471977"/>
          </a:xfrm>
          <a:prstGeom prst="rect">
            <a:avLst/>
          </a:prstGeom>
        </p:spPr>
      </p:pic>
      <p:cxnSp>
        <p:nvCxnSpPr>
          <p:cNvPr id="12" name="Gerader Verbinder 11" descr="Strich" title="dekorativ"/>
          <p:cNvCxnSpPr/>
          <p:nvPr/>
        </p:nvCxnSpPr>
        <p:spPr>
          <a:xfrm>
            <a:off x="0" y="1353312"/>
            <a:ext cx="8302752" cy="0"/>
          </a:xfrm>
          <a:prstGeom prst="line">
            <a:avLst/>
          </a:prstGeom>
        </p:spPr>
        <p:style>
          <a:lnRef idx="3">
            <a:schemeClr val="accent6"/>
          </a:lnRef>
          <a:fillRef idx="0">
            <a:schemeClr val="accent6"/>
          </a:fillRef>
          <a:effectRef idx="2">
            <a:schemeClr val="accent6"/>
          </a:effectRef>
          <a:fontRef idx="minor">
            <a:schemeClr val="tx1"/>
          </a:fontRef>
        </p:style>
      </p:cxnSp>
      <p:sp>
        <p:nvSpPr>
          <p:cNvPr id="2" name="Titel 1"/>
          <p:cNvSpPr>
            <a:spLocks noGrp="1"/>
          </p:cNvSpPr>
          <p:nvPr>
            <p:ph type="title"/>
          </p:nvPr>
        </p:nvSpPr>
        <p:spPr/>
        <p:txBody>
          <a:bodyPr/>
          <a:lstStyle/>
          <a:p>
            <a:r>
              <a:rPr lang="de-DE" dirty="0" smtClean="0">
                <a:latin typeface="Arial" panose="020B0604020202020204" pitchFamily="34" charset="0"/>
                <a:cs typeface="Arial" panose="020B0604020202020204" pitchFamily="34" charset="0"/>
              </a:rPr>
              <a:t>2. Wie? – Die (gängigsten) Lizenzen</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8548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descr="Bedeutung der CC-Zero-Lizenz" title="Sonderfall CC Zero"/>
          <p:cNvGraphicFramePr>
            <a:graphicFrameLocks noGrp="1"/>
          </p:cNvGraphicFramePr>
          <p:nvPr>
            <p:ph idx="1"/>
            <p:extLst>
              <p:ext uri="{D42A27DB-BD31-4B8C-83A1-F6EECF244321}">
                <p14:modId xmlns:p14="http://schemas.microsoft.com/office/powerpoint/2010/main" val="369862999"/>
              </p:ext>
            </p:extLst>
          </p:nvPr>
        </p:nvGraphicFramePr>
        <p:xfrm>
          <a:off x="838200" y="3095625"/>
          <a:ext cx="10515600" cy="1833880"/>
        </p:xfrm>
        <a:graphic>
          <a:graphicData uri="http://schemas.openxmlformats.org/drawingml/2006/table">
            <a:tbl>
              <a:tblPr firstRow="1" bandRow="1">
                <a:tableStyleId>{93296810-A885-4BE3-A3E7-6D5BEEA58F35}</a:tableStyleId>
              </a:tblPr>
              <a:tblGrid>
                <a:gridCol w="3505200">
                  <a:extLst>
                    <a:ext uri="{9D8B030D-6E8A-4147-A177-3AD203B41FA5}">
                      <a16:colId xmlns="" xmlns:a16="http://schemas.microsoft.com/office/drawing/2014/main" val="1616160303"/>
                    </a:ext>
                  </a:extLst>
                </a:gridCol>
                <a:gridCol w="3505200">
                  <a:extLst>
                    <a:ext uri="{9D8B030D-6E8A-4147-A177-3AD203B41FA5}">
                      <a16:colId xmlns="" xmlns:a16="http://schemas.microsoft.com/office/drawing/2014/main" val="3534352102"/>
                    </a:ext>
                  </a:extLst>
                </a:gridCol>
                <a:gridCol w="3505200">
                  <a:extLst>
                    <a:ext uri="{9D8B030D-6E8A-4147-A177-3AD203B41FA5}">
                      <a16:colId xmlns="" xmlns:a16="http://schemas.microsoft.com/office/drawing/2014/main" val="240812926"/>
                    </a:ext>
                  </a:extLst>
                </a:gridCol>
              </a:tblGrid>
              <a:tr h="370840">
                <a:tc>
                  <a:txBody>
                    <a:bodyPr/>
                    <a:lstStyle/>
                    <a:p>
                      <a:r>
                        <a:rPr lang="de-DE" dirty="0" smtClean="0"/>
                        <a:t>Icon</a:t>
                      </a:r>
                      <a:endParaRPr lang="de-DE" dirty="0"/>
                    </a:p>
                  </a:txBody>
                  <a:tcPr/>
                </a:tc>
                <a:tc>
                  <a:txBody>
                    <a:bodyPr/>
                    <a:lstStyle/>
                    <a:p>
                      <a:r>
                        <a:rPr lang="de-DE" dirty="0" smtClean="0"/>
                        <a:t>Kürzel</a:t>
                      </a:r>
                      <a:endParaRPr lang="de-DE" dirty="0"/>
                    </a:p>
                  </a:txBody>
                  <a:tcPr/>
                </a:tc>
                <a:tc>
                  <a:txBody>
                    <a:bodyPr/>
                    <a:lstStyle/>
                    <a:p>
                      <a:r>
                        <a:rPr lang="de-DE" dirty="0" smtClean="0"/>
                        <a:t>Bedeutung</a:t>
                      </a:r>
                      <a:endParaRPr lang="de-DE" dirty="0"/>
                    </a:p>
                  </a:txBody>
                  <a:tcPr/>
                </a:tc>
                <a:extLst>
                  <a:ext uri="{0D108BD9-81ED-4DB2-BD59-A6C34878D82A}">
                    <a16:rowId xmlns="" xmlns:a16="http://schemas.microsoft.com/office/drawing/2014/main" val="1594841191"/>
                  </a:ext>
                </a:extLst>
              </a:tr>
              <a:tr h="370840">
                <a:tc>
                  <a:txBody>
                    <a:bodyPr/>
                    <a:lstStyle/>
                    <a:p>
                      <a:endParaRPr lang="de-DE" dirty="0" smtClean="0"/>
                    </a:p>
                    <a:p>
                      <a:endParaRPr lang="de-DE" dirty="0" smtClean="0"/>
                    </a:p>
                    <a:p>
                      <a:endParaRPr lang="de-DE" dirty="0" smtClean="0"/>
                    </a:p>
                    <a:p>
                      <a:endParaRPr lang="de-DE" dirty="0" smtClean="0"/>
                    </a:p>
                    <a:p>
                      <a:endParaRPr lang="de-DE" dirty="0"/>
                    </a:p>
                  </a:txBody>
                  <a:tcPr/>
                </a:tc>
                <a:tc>
                  <a:txBody>
                    <a:bodyPr/>
                    <a:lstStyle/>
                    <a:p>
                      <a:r>
                        <a:rPr lang="de-DE" dirty="0" smtClean="0"/>
                        <a:t>CCO (CC Zero)</a:t>
                      </a:r>
                      <a:endParaRPr lang="de-DE" dirty="0"/>
                    </a:p>
                  </a:txBody>
                  <a:tcPr/>
                </a:tc>
                <a:tc>
                  <a:txBody>
                    <a:bodyPr/>
                    <a:lstStyle/>
                    <a:p>
                      <a:r>
                        <a:rPr lang="de-DE" dirty="0" smtClean="0"/>
                        <a:t>Freie Nutzung des Werks, alle Beteiligten verzichten auf ihre urheberrechtlichen Schutzrechte.</a:t>
                      </a:r>
                      <a:endParaRPr lang="de-DE" dirty="0"/>
                    </a:p>
                  </a:txBody>
                  <a:tcPr/>
                </a:tc>
                <a:extLst>
                  <a:ext uri="{0D108BD9-81ED-4DB2-BD59-A6C34878D82A}">
                    <a16:rowId xmlns="" xmlns:a16="http://schemas.microsoft.com/office/drawing/2014/main" val="2554811986"/>
                  </a:ext>
                </a:extLst>
              </a:tr>
            </a:tbl>
          </a:graphicData>
        </a:graphic>
      </p:graphicFrame>
      <p:pic>
        <p:nvPicPr>
          <p:cNvPr id="6" name="Grafik 5" descr="Icon für Public Domai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40417" y="4288579"/>
            <a:ext cx="1257300" cy="443019"/>
          </a:xfrm>
          <a:prstGeom prst="rect">
            <a:avLst/>
          </a:prstGeom>
        </p:spPr>
      </p:pic>
      <p:pic>
        <p:nvPicPr>
          <p:cNvPr id="5" name="Grafik 4" descr="Icon für CC Zer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0417" y="3625852"/>
            <a:ext cx="1257300" cy="464820"/>
          </a:xfrm>
          <a:prstGeom prst="rect">
            <a:avLst/>
          </a:prstGeom>
        </p:spPr>
      </p:pic>
      <p:cxnSp>
        <p:nvCxnSpPr>
          <p:cNvPr id="7" name="Gerader Verbinder 6" descr="Strich" title="dekorativ"/>
          <p:cNvCxnSpPr/>
          <p:nvPr/>
        </p:nvCxnSpPr>
        <p:spPr>
          <a:xfrm>
            <a:off x="0" y="1353312"/>
            <a:ext cx="8302752" cy="0"/>
          </a:xfrm>
          <a:prstGeom prst="line">
            <a:avLst/>
          </a:prstGeom>
        </p:spPr>
        <p:style>
          <a:lnRef idx="3">
            <a:schemeClr val="accent6"/>
          </a:lnRef>
          <a:fillRef idx="0">
            <a:schemeClr val="accent6"/>
          </a:fillRef>
          <a:effectRef idx="2">
            <a:schemeClr val="accent6"/>
          </a:effectRef>
          <a:fontRef idx="minor">
            <a:schemeClr val="tx1"/>
          </a:fontRef>
        </p:style>
      </p:cxnSp>
      <p:sp>
        <p:nvSpPr>
          <p:cNvPr id="2" name="Titel 1"/>
          <p:cNvSpPr>
            <a:spLocks noGrp="1"/>
          </p:cNvSpPr>
          <p:nvPr>
            <p:ph type="title"/>
          </p:nvPr>
        </p:nvSpPr>
        <p:spPr/>
        <p:txBody>
          <a:bodyPr/>
          <a:lstStyle/>
          <a:p>
            <a:r>
              <a:rPr lang="de-DE" dirty="0" smtClean="0">
                <a:latin typeface="Arial" panose="020B0604020202020204" pitchFamily="34" charset="0"/>
                <a:cs typeface="Arial" panose="020B0604020202020204" pitchFamily="34" charset="0"/>
              </a:rPr>
              <a:t>2. Wie? – Sonderfall CC Zero</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0149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descr="Stand der Panoramafreiheit im Januar 2017,&#10;Von Mardus unter CC BY-SA 3.0 via Wikipedia&#10;" title="Bildquelle"/>
          <p:cNvSpPr txBox="1"/>
          <p:nvPr/>
        </p:nvSpPr>
        <p:spPr>
          <a:xfrm>
            <a:off x="8580120" y="6305799"/>
            <a:ext cx="5547360" cy="461665"/>
          </a:xfrm>
          <a:prstGeom prst="rect">
            <a:avLst/>
          </a:prstGeom>
          <a:noFill/>
        </p:spPr>
        <p:txBody>
          <a:bodyPr wrap="square" rtlCol="0">
            <a:spAutoFit/>
          </a:bodyPr>
          <a:lstStyle/>
          <a:p>
            <a:r>
              <a:rPr lang="de-DE" sz="1200" dirty="0" smtClean="0"/>
              <a:t>Stand der Panoramafreiheit im Januar 2017,</a:t>
            </a:r>
          </a:p>
          <a:p>
            <a:r>
              <a:rPr lang="de-DE" sz="1200" dirty="0" smtClean="0"/>
              <a:t>Von </a:t>
            </a:r>
            <a:r>
              <a:rPr lang="de-DE" sz="1200" dirty="0" err="1" smtClean="0"/>
              <a:t>Mardus</a:t>
            </a:r>
            <a:r>
              <a:rPr lang="de-DE" sz="1200" dirty="0" smtClean="0"/>
              <a:t> unter </a:t>
            </a:r>
            <a:r>
              <a:rPr lang="de-DE" sz="1200" dirty="0" smtClean="0">
                <a:hlinkClick r:id="rId2"/>
              </a:rPr>
              <a:t>CC BY-SA 3.0 </a:t>
            </a:r>
            <a:r>
              <a:rPr lang="de-DE" sz="1200" dirty="0" smtClean="0"/>
              <a:t>via </a:t>
            </a:r>
            <a:r>
              <a:rPr lang="de-DE" sz="1200" dirty="0" smtClean="0">
                <a:hlinkClick r:id="rId2"/>
              </a:rPr>
              <a:t>Wikipedia</a:t>
            </a:r>
            <a:endParaRPr lang="de-DE" sz="1200" dirty="0"/>
          </a:p>
        </p:txBody>
      </p:sp>
      <p:pic>
        <p:nvPicPr>
          <p:cNvPr id="5" name="Inhaltsplatzhalter 3" descr="Stand der Panoramafreiheit weltweit im Januar 2017. Am besten stehen u. a. Irland, Großbritannien, Indien, Australien udn Neuseeland dar, am schlechtesten u. a. Frankreich und Italien. " title="Weltkarte zur Panoramafreihei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4833" y="2904565"/>
            <a:ext cx="7728600" cy="3401234"/>
          </a:xfrm>
          <a:prstGeom prst="rect">
            <a:avLst/>
          </a:prstGeom>
        </p:spPr>
      </p:pic>
      <p:sp>
        <p:nvSpPr>
          <p:cNvPr id="3" name="Inhaltsplatzhalter 2"/>
          <p:cNvSpPr>
            <a:spLocks noGrp="1"/>
          </p:cNvSpPr>
          <p:nvPr>
            <p:ph idx="1"/>
          </p:nvPr>
        </p:nvSpPr>
        <p:spPr>
          <a:xfrm>
            <a:off x="838199" y="1825625"/>
            <a:ext cx="4433048" cy="2844987"/>
          </a:xfrm>
        </p:spPr>
        <p:txBody>
          <a:bodyPr>
            <a:normAutofit fontScale="70000" lnSpcReduction="20000"/>
          </a:bodyPr>
          <a:lstStyle/>
          <a:p>
            <a:r>
              <a:rPr lang="de-DE" dirty="0" smtClean="0"/>
              <a:t>Vorsicht bei Extraangaben!</a:t>
            </a:r>
          </a:p>
          <a:p>
            <a:r>
              <a:rPr lang="de-DE" dirty="0" smtClean="0"/>
              <a:t>Vorsicht bei Kunstwerken, die noch unter die Dauer des gesetzlichen Urheberrechts nach dt. Gesetz fallen</a:t>
            </a:r>
          </a:p>
          <a:p>
            <a:r>
              <a:rPr lang="de-DE" dirty="0" smtClean="0"/>
              <a:t>Vorsicht beim Thema Panoramafreiheit und Urheberrechte: Nicht in allen Ländern gilt die Panoramafreiheit, in einigen Ländern (auch Deutschland!) kann sie zudem mit dem KUG kollidieren (Beispiel: Blue Port Hamburg)</a:t>
            </a:r>
            <a:endParaRPr lang="de-DE" dirty="0"/>
          </a:p>
        </p:txBody>
      </p:sp>
      <p:cxnSp>
        <p:nvCxnSpPr>
          <p:cNvPr id="7" name="Gerader Verbinder 6" descr="Strich" title="dekorativ"/>
          <p:cNvCxnSpPr/>
          <p:nvPr/>
        </p:nvCxnSpPr>
        <p:spPr>
          <a:xfrm>
            <a:off x="0" y="1353312"/>
            <a:ext cx="8302752" cy="0"/>
          </a:xfrm>
          <a:prstGeom prst="line">
            <a:avLst/>
          </a:prstGeom>
        </p:spPr>
        <p:style>
          <a:lnRef idx="3">
            <a:schemeClr val="accent6"/>
          </a:lnRef>
          <a:fillRef idx="0">
            <a:schemeClr val="accent6"/>
          </a:fillRef>
          <a:effectRef idx="2">
            <a:schemeClr val="accent6"/>
          </a:effectRef>
          <a:fontRef idx="minor">
            <a:schemeClr val="tx1"/>
          </a:fontRef>
        </p:style>
      </p:cxnSp>
      <p:sp>
        <p:nvSpPr>
          <p:cNvPr id="2" name="Titel 1"/>
          <p:cNvSpPr>
            <a:spLocks noGrp="1"/>
          </p:cNvSpPr>
          <p:nvPr>
            <p:ph type="title"/>
          </p:nvPr>
        </p:nvSpPr>
        <p:spPr/>
        <p:txBody>
          <a:bodyPr/>
          <a:lstStyle/>
          <a:p>
            <a:r>
              <a:rPr lang="de-DE" dirty="0" smtClean="0">
                <a:latin typeface="Arial" panose="020B0604020202020204" pitchFamily="34" charset="0"/>
                <a:cs typeface="Arial" panose="020B0604020202020204" pitchFamily="34" charset="0"/>
              </a:rPr>
              <a:t>2. Wie? – Stolperfallen</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6512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descr="Tabelle nach einem Konzept von Sonja Borski und Jöran Muuß-Merholz für OER Info (www.o-e-r.info)&#10;" title="Regel-Quelle"/>
          <p:cNvSpPr txBox="1"/>
          <p:nvPr/>
        </p:nvSpPr>
        <p:spPr>
          <a:xfrm>
            <a:off x="4076338" y="4936067"/>
            <a:ext cx="7416800" cy="553998"/>
          </a:xfrm>
          <a:prstGeom prst="rect">
            <a:avLst/>
          </a:prstGeom>
          <a:noFill/>
        </p:spPr>
        <p:txBody>
          <a:bodyPr wrap="square" rtlCol="0">
            <a:spAutoFit/>
          </a:bodyPr>
          <a:lstStyle/>
          <a:p>
            <a:r>
              <a:rPr lang="de-DE" sz="1200" dirty="0">
                <a:latin typeface="Arial" panose="020B0604020202020204" pitchFamily="34" charset="0"/>
                <a:cs typeface="Arial" panose="020B0604020202020204" pitchFamily="34" charset="0"/>
              </a:rPr>
              <a:t>Tabelle nach einem Konzept von Sonja </a:t>
            </a:r>
            <a:r>
              <a:rPr lang="de-DE" sz="1200" dirty="0" err="1">
                <a:latin typeface="Arial" panose="020B0604020202020204" pitchFamily="34" charset="0"/>
                <a:cs typeface="Arial" panose="020B0604020202020204" pitchFamily="34" charset="0"/>
              </a:rPr>
              <a:t>Borski</a:t>
            </a:r>
            <a:r>
              <a:rPr lang="de-DE" sz="1200" dirty="0">
                <a:latin typeface="Arial" panose="020B0604020202020204" pitchFamily="34" charset="0"/>
                <a:cs typeface="Arial" panose="020B0604020202020204" pitchFamily="34" charset="0"/>
              </a:rPr>
              <a:t> und </a:t>
            </a:r>
            <a:r>
              <a:rPr lang="de-DE" sz="1200" dirty="0" err="1">
                <a:latin typeface="Arial" panose="020B0604020202020204" pitchFamily="34" charset="0"/>
                <a:cs typeface="Arial" panose="020B0604020202020204" pitchFamily="34" charset="0"/>
              </a:rPr>
              <a:t>Jöran</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Muuß-Merholz</a:t>
            </a:r>
            <a:r>
              <a:rPr lang="de-DE" sz="1200" dirty="0">
                <a:latin typeface="Arial" panose="020B0604020202020204" pitchFamily="34" charset="0"/>
                <a:cs typeface="Arial" panose="020B0604020202020204" pitchFamily="34" charset="0"/>
              </a:rPr>
              <a:t> für OER Info (www.o-e-r.info)</a:t>
            </a:r>
          </a:p>
          <a:p>
            <a:endParaRPr lang="de-DE" dirty="0"/>
          </a:p>
        </p:txBody>
      </p:sp>
      <p:graphicFrame>
        <p:nvGraphicFramePr>
          <p:cNvPr id="4" name="Inhaltsplatzhalter 3" descr="Beschreibung und Erklärung der TULLU-Regel" title="TULLU-Regel"/>
          <p:cNvGraphicFramePr>
            <a:graphicFrameLocks noGrp="1"/>
          </p:cNvGraphicFramePr>
          <p:nvPr>
            <p:ph idx="1"/>
            <p:extLst>
              <p:ext uri="{D42A27DB-BD31-4B8C-83A1-F6EECF244321}">
                <p14:modId xmlns:p14="http://schemas.microsoft.com/office/powerpoint/2010/main" val="3500010787"/>
              </p:ext>
            </p:extLst>
          </p:nvPr>
        </p:nvGraphicFramePr>
        <p:xfrm>
          <a:off x="1210733" y="2274358"/>
          <a:ext cx="9770534" cy="2494280"/>
        </p:xfrm>
        <a:graphic>
          <a:graphicData uri="http://schemas.openxmlformats.org/drawingml/2006/table">
            <a:tbl>
              <a:tblPr firstRow="1" bandRow="1">
                <a:tableStyleId>{93296810-A885-4BE3-A3E7-6D5BEEA58F35}</a:tableStyleId>
              </a:tblPr>
              <a:tblGrid>
                <a:gridCol w="1974560">
                  <a:extLst>
                    <a:ext uri="{9D8B030D-6E8A-4147-A177-3AD203B41FA5}">
                      <a16:colId xmlns="" xmlns:a16="http://schemas.microsoft.com/office/drawing/2014/main" val="432516378"/>
                    </a:ext>
                  </a:extLst>
                </a:gridCol>
                <a:gridCol w="1282284">
                  <a:extLst>
                    <a:ext uri="{9D8B030D-6E8A-4147-A177-3AD203B41FA5}">
                      <a16:colId xmlns="" xmlns:a16="http://schemas.microsoft.com/office/drawing/2014/main" val="1300766156"/>
                    </a:ext>
                  </a:extLst>
                </a:gridCol>
                <a:gridCol w="6513690">
                  <a:extLst>
                    <a:ext uri="{9D8B030D-6E8A-4147-A177-3AD203B41FA5}">
                      <a16:colId xmlns="" xmlns:a16="http://schemas.microsoft.com/office/drawing/2014/main" val="2626664209"/>
                    </a:ext>
                  </a:extLst>
                </a:gridCol>
              </a:tblGrid>
              <a:tr h="370840">
                <a:tc>
                  <a:txBody>
                    <a:bodyPr/>
                    <a:lstStyle/>
                    <a:p>
                      <a:r>
                        <a:rPr lang="de-DE" dirty="0" smtClean="0"/>
                        <a:t>Buchstabe</a:t>
                      </a:r>
                      <a:endParaRPr lang="de-DE" dirty="0"/>
                    </a:p>
                  </a:txBody>
                  <a:tcPr/>
                </a:tc>
                <a:tc>
                  <a:txBody>
                    <a:bodyPr/>
                    <a:lstStyle/>
                    <a:p>
                      <a:r>
                        <a:rPr lang="de-DE" dirty="0" smtClean="0"/>
                        <a:t>Begriff</a:t>
                      </a:r>
                      <a:endParaRPr lang="de-DE" dirty="0"/>
                    </a:p>
                  </a:txBody>
                  <a:tcPr/>
                </a:tc>
                <a:tc>
                  <a:txBody>
                    <a:bodyPr/>
                    <a:lstStyle/>
                    <a:p>
                      <a:r>
                        <a:rPr lang="de-DE" dirty="0" smtClean="0"/>
                        <a:t>Bedeutung / Frage</a:t>
                      </a:r>
                      <a:endParaRPr lang="de-DE" dirty="0"/>
                    </a:p>
                  </a:txBody>
                  <a:tcPr/>
                </a:tc>
                <a:extLst>
                  <a:ext uri="{0D108BD9-81ED-4DB2-BD59-A6C34878D82A}">
                    <a16:rowId xmlns="" xmlns:a16="http://schemas.microsoft.com/office/drawing/2014/main" val="374371761"/>
                  </a:ext>
                </a:extLst>
              </a:tr>
              <a:tr h="370840">
                <a:tc>
                  <a:txBody>
                    <a:bodyPr/>
                    <a:lstStyle/>
                    <a:p>
                      <a:r>
                        <a:rPr lang="de-DE" dirty="0" smtClean="0"/>
                        <a:t>T</a:t>
                      </a:r>
                      <a:endParaRPr lang="de-DE" dirty="0"/>
                    </a:p>
                  </a:txBody>
                  <a:tcPr/>
                </a:tc>
                <a:tc>
                  <a:txBody>
                    <a:bodyPr/>
                    <a:lstStyle/>
                    <a:p>
                      <a:r>
                        <a:rPr lang="de-DE" dirty="0" smtClean="0"/>
                        <a:t>Titel</a:t>
                      </a:r>
                      <a:endParaRPr lang="de-DE" dirty="0"/>
                    </a:p>
                  </a:txBody>
                  <a:tcPr/>
                </a:tc>
                <a:tc>
                  <a:txBody>
                    <a:bodyPr/>
                    <a:lstStyle/>
                    <a:p>
                      <a:r>
                        <a:rPr lang="de-DE" dirty="0" smtClean="0"/>
                        <a:t>Wie lautet der Titel des Werks oder Materials?</a:t>
                      </a:r>
                      <a:endParaRPr lang="de-DE" dirty="0"/>
                    </a:p>
                  </a:txBody>
                  <a:tcPr/>
                </a:tc>
                <a:extLst>
                  <a:ext uri="{0D108BD9-81ED-4DB2-BD59-A6C34878D82A}">
                    <a16:rowId xmlns="" xmlns:a16="http://schemas.microsoft.com/office/drawing/2014/main" val="2189458592"/>
                  </a:ext>
                </a:extLst>
              </a:tr>
              <a:tr h="370840">
                <a:tc>
                  <a:txBody>
                    <a:bodyPr/>
                    <a:lstStyle/>
                    <a:p>
                      <a:r>
                        <a:rPr lang="de-DE" dirty="0" smtClean="0"/>
                        <a:t>U</a:t>
                      </a:r>
                      <a:endParaRPr lang="de-DE" dirty="0"/>
                    </a:p>
                  </a:txBody>
                  <a:tcPr/>
                </a:tc>
                <a:tc>
                  <a:txBody>
                    <a:bodyPr/>
                    <a:lstStyle/>
                    <a:p>
                      <a:r>
                        <a:rPr lang="de-DE" dirty="0" smtClean="0"/>
                        <a:t>Urheber*in</a:t>
                      </a:r>
                      <a:endParaRPr lang="de-DE" dirty="0"/>
                    </a:p>
                  </a:txBody>
                  <a:tcPr/>
                </a:tc>
                <a:tc>
                  <a:txBody>
                    <a:bodyPr/>
                    <a:lstStyle/>
                    <a:p>
                      <a:r>
                        <a:rPr lang="de-DE" dirty="0" smtClean="0"/>
                        <a:t>Wer hat das Material erstellt?</a:t>
                      </a:r>
                      <a:endParaRPr lang="de-DE" dirty="0"/>
                    </a:p>
                  </a:txBody>
                  <a:tcPr/>
                </a:tc>
                <a:extLst>
                  <a:ext uri="{0D108BD9-81ED-4DB2-BD59-A6C34878D82A}">
                    <a16:rowId xmlns="" xmlns:a16="http://schemas.microsoft.com/office/drawing/2014/main" val="1196073174"/>
                  </a:ext>
                </a:extLst>
              </a:tr>
              <a:tr h="370840">
                <a:tc>
                  <a:txBody>
                    <a:bodyPr/>
                    <a:lstStyle/>
                    <a:p>
                      <a:r>
                        <a:rPr lang="de-DE" dirty="0" smtClean="0"/>
                        <a:t>L</a:t>
                      </a:r>
                      <a:endParaRPr lang="de-DE" dirty="0"/>
                    </a:p>
                  </a:txBody>
                  <a:tcPr/>
                </a:tc>
                <a:tc>
                  <a:txBody>
                    <a:bodyPr/>
                    <a:lstStyle/>
                    <a:p>
                      <a:r>
                        <a:rPr lang="de-DE" dirty="0" smtClean="0"/>
                        <a:t>Lizenz</a:t>
                      </a:r>
                      <a:endParaRPr lang="de-DE" dirty="0"/>
                    </a:p>
                  </a:txBody>
                  <a:tcPr/>
                </a:tc>
                <a:tc>
                  <a:txBody>
                    <a:bodyPr/>
                    <a:lstStyle/>
                    <a:p>
                      <a:r>
                        <a:rPr lang="de-DE" dirty="0" smtClean="0"/>
                        <a:t>Unter welcher Lizenz wurde das Werk geteilt?</a:t>
                      </a:r>
                      <a:endParaRPr lang="de-DE" dirty="0"/>
                    </a:p>
                  </a:txBody>
                  <a:tcPr/>
                </a:tc>
                <a:extLst>
                  <a:ext uri="{0D108BD9-81ED-4DB2-BD59-A6C34878D82A}">
                    <a16:rowId xmlns="" xmlns:a16="http://schemas.microsoft.com/office/drawing/2014/main" val="3170177049"/>
                  </a:ext>
                </a:extLst>
              </a:tr>
              <a:tr h="370840">
                <a:tc>
                  <a:txBody>
                    <a:bodyPr/>
                    <a:lstStyle/>
                    <a:p>
                      <a:r>
                        <a:rPr lang="de-DE" dirty="0" smtClean="0"/>
                        <a:t>L</a:t>
                      </a:r>
                      <a:endParaRPr lang="de-DE" dirty="0"/>
                    </a:p>
                  </a:txBody>
                  <a:tcPr/>
                </a:tc>
                <a:tc>
                  <a:txBody>
                    <a:bodyPr/>
                    <a:lstStyle/>
                    <a:p>
                      <a:r>
                        <a:rPr lang="de-DE" dirty="0" smtClean="0"/>
                        <a:t>Lizenzlink</a:t>
                      </a:r>
                      <a:endParaRPr lang="de-DE" dirty="0"/>
                    </a:p>
                  </a:txBody>
                  <a:tcPr/>
                </a:tc>
                <a:tc>
                  <a:txBody>
                    <a:bodyPr/>
                    <a:lstStyle/>
                    <a:p>
                      <a:r>
                        <a:rPr lang="de-DE" dirty="0" smtClean="0"/>
                        <a:t>Wo kann ich den kompletten Lizenztext einsehen?</a:t>
                      </a:r>
                      <a:endParaRPr lang="de-DE" dirty="0"/>
                    </a:p>
                  </a:txBody>
                  <a:tcPr/>
                </a:tc>
                <a:extLst>
                  <a:ext uri="{0D108BD9-81ED-4DB2-BD59-A6C34878D82A}">
                    <a16:rowId xmlns="" xmlns:a16="http://schemas.microsoft.com/office/drawing/2014/main" val="521959382"/>
                  </a:ext>
                </a:extLst>
              </a:tr>
              <a:tr h="370840">
                <a:tc>
                  <a:txBody>
                    <a:bodyPr/>
                    <a:lstStyle/>
                    <a:p>
                      <a:r>
                        <a:rPr lang="de-DE" dirty="0" smtClean="0"/>
                        <a:t>U</a:t>
                      </a:r>
                      <a:endParaRPr lang="de-DE" dirty="0"/>
                    </a:p>
                  </a:txBody>
                  <a:tcPr/>
                </a:tc>
                <a:tc>
                  <a:txBody>
                    <a:bodyPr/>
                    <a:lstStyle/>
                    <a:p>
                      <a:r>
                        <a:rPr lang="de-DE" dirty="0" smtClean="0"/>
                        <a:t>Ursprungsort</a:t>
                      </a:r>
                      <a:endParaRPr lang="de-DE" dirty="0"/>
                    </a:p>
                  </a:txBody>
                  <a:tcPr/>
                </a:tc>
                <a:tc>
                  <a:txBody>
                    <a:bodyPr/>
                    <a:lstStyle/>
                    <a:p>
                      <a:r>
                        <a:rPr lang="de-DE" dirty="0" smtClean="0"/>
                        <a:t>Auf welcher Plattform wurde das Werk ursprünglich veröffentlicht?</a:t>
                      </a:r>
                      <a:endParaRPr lang="de-DE" dirty="0"/>
                    </a:p>
                  </a:txBody>
                  <a:tcPr/>
                </a:tc>
                <a:extLst>
                  <a:ext uri="{0D108BD9-81ED-4DB2-BD59-A6C34878D82A}">
                    <a16:rowId xmlns="" xmlns:a16="http://schemas.microsoft.com/office/drawing/2014/main" val="3538318220"/>
                  </a:ext>
                </a:extLst>
              </a:tr>
            </a:tbl>
          </a:graphicData>
        </a:graphic>
      </p:graphicFrame>
      <p:cxnSp>
        <p:nvCxnSpPr>
          <p:cNvPr id="6" name="Gerader Verbinder 5" descr="Strich" title="dekorativ"/>
          <p:cNvCxnSpPr/>
          <p:nvPr/>
        </p:nvCxnSpPr>
        <p:spPr>
          <a:xfrm>
            <a:off x="0" y="1353312"/>
            <a:ext cx="8302752" cy="0"/>
          </a:xfrm>
          <a:prstGeom prst="line">
            <a:avLst/>
          </a:prstGeom>
        </p:spPr>
        <p:style>
          <a:lnRef idx="3">
            <a:schemeClr val="accent6"/>
          </a:lnRef>
          <a:fillRef idx="0">
            <a:schemeClr val="accent6"/>
          </a:fillRef>
          <a:effectRef idx="2">
            <a:schemeClr val="accent6"/>
          </a:effectRef>
          <a:fontRef idx="minor">
            <a:schemeClr val="tx1"/>
          </a:fontRef>
        </p:style>
      </p:cxnSp>
      <p:sp>
        <p:nvSpPr>
          <p:cNvPr id="2" name="Titel 1"/>
          <p:cNvSpPr>
            <a:spLocks noGrp="1"/>
          </p:cNvSpPr>
          <p:nvPr>
            <p:ph type="title"/>
          </p:nvPr>
        </p:nvSpPr>
        <p:spPr/>
        <p:txBody>
          <a:bodyPr/>
          <a:lstStyle/>
          <a:p>
            <a:r>
              <a:rPr lang="de-DE" dirty="0" smtClean="0">
                <a:latin typeface="Arial" panose="020B0604020202020204" pitchFamily="34" charset="0"/>
                <a:cs typeface="Arial" panose="020B0604020202020204" pitchFamily="34" charset="0"/>
              </a:rPr>
              <a:t>2. Wie? – TULLU-Regel</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6538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descr="Quelle: Creative Commons. URL: https://creativecommons.org/licenses/by/4.0/legalcode#s3a (zuletzt abgerufen am 13.08.2020)" title="Quellenbox"/>
          <p:cNvSpPr txBox="1"/>
          <p:nvPr/>
        </p:nvSpPr>
        <p:spPr>
          <a:xfrm>
            <a:off x="3793067" y="4725126"/>
            <a:ext cx="6519333" cy="461665"/>
          </a:xfrm>
          <a:prstGeom prst="rect">
            <a:avLst/>
          </a:prstGeom>
          <a:noFill/>
        </p:spPr>
        <p:txBody>
          <a:bodyPr wrap="square" rtlCol="0">
            <a:spAutoFit/>
          </a:bodyPr>
          <a:lstStyle/>
          <a:p>
            <a:r>
              <a:rPr lang="de-DE" sz="1200" dirty="0">
                <a:latin typeface="Arial" panose="020B0604020202020204" pitchFamily="34" charset="0"/>
                <a:cs typeface="Arial" panose="020B0604020202020204" pitchFamily="34" charset="0"/>
              </a:rPr>
              <a:t>Quelle: Creative </a:t>
            </a:r>
            <a:r>
              <a:rPr lang="de-DE" sz="1200" dirty="0" err="1">
                <a:latin typeface="Arial" panose="020B0604020202020204" pitchFamily="34" charset="0"/>
                <a:cs typeface="Arial" panose="020B0604020202020204" pitchFamily="34" charset="0"/>
              </a:rPr>
              <a:t>Commons</a:t>
            </a:r>
            <a:r>
              <a:rPr lang="de-DE" sz="1200" dirty="0">
                <a:latin typeface="Arial" panose="020B0604020202020204" pitchFamily="34" charset="0"/>
                <a:cs typeface="Arial" panose="020B0604020202020204" pitchFamily="34" charset="0"/>
              </a:rPr>
              <a:t>. URL: </a:t>
            </a:r>
            <a:r>
              <a:rPr lang="de-DE" sz="1200" dirty="0">
                <a:latin typeface="Arial" panose="020B0604020202020204" pitchFamily="34" charset="0"/>
                <a:cs typeface="Arial" panose="020B0604020202020204" pitchFamily="34" charset="0"/>
                <a:hlinkClick r:id="rId2"/>
              </a:rPr>
              <a:t>https://creativecommons.org/licenses/by/4.0/legalcode#s3a</a:t>
            </a:r>
            <a:r>
              <a:rPr lang="de-DE" sz="1200" dirty="0">
                <a:latin typeface="Arial" panose="020B0604020202020204" pitchFamily="34" charset="0"/>
                <a:cs typeface="Arial" panose="020B0604020202020204" pitchFamily="34" charset="0"/>
              </a:rPr>
              <a:t> (zuletzt abgerufen am </a:t>
            </a:r>
            <a:r>
              <a:rPr lang="de-DE" sz="1200" dirty="0" smtClean="0">
                <a:latin typeface="Arial" panose="020B0604020202020204" pitchFamily="34" charset="0"/>
                <a:cs typeface="Arial" panose="020B0604020202020204" pitchFamily="34" charset="0"/>
              </a:rPr>
              <a:t>13.08.2020</a:t>
            </a:r>
            <a:r>
              <a:rPr lang="de-DE" sz="1200" dirty="0">
                <a:latin typeface="Arial" panose="020B0604020202020204" pitchFamily="34" charset="0"/>
                <a:cs typeface="Arial" panose="020B0604020202020204" pitchFamily="34" charset="0"/>
              </a:rPr>
              <a:t>)</a:t>
            </a:r>
          </a:p>
        </p:txBody>
      </p:sp>
      <p:sp>
        <p:nvSpPr>
          <p:cNvPr id="4" name="Textfeld 3"/>
          <p:cNvSpPr txBox="1"/>
          <p:nvPr/>
        </p:nvSpPr>
        <p:spPr>
          <a:xfrm>
            <a:off x="1591733" y="2556933"/>
            <a:ext cx="8509000" cy="2092881"/>
          </a:xfrm>
          <a:prstGeom prst="rect">
            <a:avLst/>
          </a:prstGeom>
          <a:noFill/>
          <a:ln w="28575">
            <a:solidFill>
              <a:schemeClr val="accent6">
                <a:lumMod val="75000"/>
              </a:schemeClr>
            </a:solidFill>
          </a:ln>
        </p:spPr>
        <p:txBody>
          <a:bodyPr wrap="square" rtlCol="0">
            <a:spAutoFit/>
          </a:bodyPr>
          <a:lstStyle/>
          <a:p>
            <a:r>
              <a:rPr lang="de-DE" sz="2800" dirty="0" smtClean="0">
                <a:latin typeface="Arial" panose="020B0604020202020204" pitchFamily="34" charset="0"/>
                <a:cs typeface="Arial" panose="020B0604020202020204" pitchFamily="34" charset="0"/>
              </a:rPr>
              <a:t>„</a:t>
            </a:r>
            <a:r>
              <a:rPr lang="de-DE" sz="2800" dirty="0" err="1" smtClean="0">
                <a:latin typeface="Arial" panose="020B0604020202020204" pitchFamily="34" charset="0"/>
                <a:cs typeface="Arial" panose="020B0604020202020204" pitchFamily="34" charset="0"/>
              </a:rPr>
              <a:t>You</a:t>
            </a:r>
            <a:r>
              <a:rPr lang="de-DE" sz="2800" dirty="0" smtClean="0">
                <a:latin typeface="Arial" panose="020B0604020202020204" pitchFamily="34" charset="0"/>
                <a:cs typeface="Arial" panose="020B0604020202020204" pitchFamily="34" charset="0"/>
              </a:rPr>
              <a:t> </a:t>
            </a:r>
            <a:r>
              <a:rPr lang="de-DE" sz="2800" dirty="0" err="1" smtClean="0">
                <a:latin typeface="Arial" panose="020B0604020202020204" pitchFamily="34" charset="0"/>
                <a:cs typeface="Arial" panose="020B0604020202020204" pitchFamily="34" charset="0"/>
              </a:rPr>
              <a:t>may</a:t>
            </a:r>
            <a:r>
              <a:rPr lang="de-DE" sz="2800" dirty="0" smtClean="0">
                <a:latin typeface="Arial" panose="020B0604020202020204" pitchFamily="34" charset="0"/>
                <a:cs typeface="Arial" panose="020B0604020202020204" pitchFamily="34" charset="0"/>
              </a:rPr>
              <a:t> </a:t>
            </a:r>
            <a:r>
              <a:rPr lang="de-DE" sz="2800" dirty="0" err="1" smtClean="0">
                <a:latin typeface="Arial" panose="020B0604020202020204" pitchFamily="34" charset="0"/>
                <a:cs typeface="Arial" panose="020B0604020202020204" pitchFamily="34" charset="0"/>
              </a:rPr>
              <a:t>satisfy</a:t>
            </a:r>
            <a:r>
              <a:rPr lang="de-DE" sz="2800" dirty="0" smtClean="0">
                <a:latin typeface="Arial" panose="020B0604020202020204" pitchFamily="34" charset="0"/>
                <a:cs typeface="Arial" panose="020B0604020202020204" pitchFamily="34" charset="0"/>
              </a:rPr>
              <a:t> </a:t>
            </a:r>
            <a:r>
              <a:rPr lang="de-DE" sz="2800" dirty="0" err="1" smtClean="0">
                <a:latin typeface="Arial" panose="020B0604020202020204" pitchFamily="34" charset="0"/>
                <a:cs typeface="Arial" panose="020B0604020202020204" pitchFamily="34" charset="0"/>
              </a:rPr>
              <a:t>the</a:t>
            </a:r>
            <a:r>
              <a:rPr lang="de-DE" sz="2800" dirty="0" smtClean="0">
                <a:latin typeface="Arial" panose="020B0604020202020204" pitchFamily="34" charset="0"/>
                <a:cs typeface="Arial" panose="020B0604020202020204" pitchFamily="34" charset="0"/>
              </a:rPr>
              <a:t> </a:t>
            </a:r>
            <a:r>
              <a:rPr lang="de-DE" sz="2800" dirty="0" err="1" smtClean="0">
                <a:latin typeface="Arial" panose="020B0604020202020204" pitchFamily="34" charset="0"/>
                <a:cs typeface="Arial" panose="020B0604020202020204" pitchFamily="34" charset="0"/>
              </a:rPr>
              <a:t>conditions</a:t>
            </a:r>
            <a:r>
              <a:rPr lang="de-DE" sz="2800" dirty="0" smtClean="0">
                <a:latin typeface="Arial" panose="020B0604020202020204" pitchFamily="34" charset="0"/>
                <a:cs typeface="Arial" panose="020B0604020202020204" pitchFamily="34" charset="0"/>
              </a:rPr>
              <a:t> […] in </a:t>
            </a:r>
            <a:r>
              <a:rPr lang="de-DE" sz="2800" dirty="0" err="1" smtClean="0">
                <a:latin typeface="Arial" panose="020B0604020202020204" pitchFamily="34" charset="0"/>
                <a:cs typeface="Arial" panose="020B0604020202020204" pitchFamily="34" charset="0"/>
              </a:rPr>
              <a:t>any</a:t>
            </a:r>
            <a:r>
              <a:rPr lang="de-DE" sz="2800" dirty="0" smtClean="0">
                <a:latin typeface="Arial" panose="020B0604020202020204" pitchFamily="34" charset="0"/>
                <a:cs typeface="Arial" panose="020B0604020202020204" pitchFamily="34" charset="0"/>
              </a:rPr>
              <a:t> </a:t>
            </a:r>
            <a:r>
              <a:rPr lang="de-DE" sz="2800" dirty="0" err="1" smtClean="0">
                <a:latin typeface="Arial" panose="020B0604020202020204" pitchFamily="34" charset="0"/>
                <a:cs typeface="Arial" panose="020B0604020202020204" pitchFamily="34" charset="0"/>
              </a:rPr>
              <a:t>reasonable</a:t>
            </a:r>
            <a:r>
              <a:rPr lang="de-DE" sz="2800" dirty="0" smtClean="0">
                <a:latin typeface="Arial" panose="020B0604020202020204" pitchFamily="34" charset="0"/>
                <a:cs typeface="Arial" panose="020B0604020202020204" pitchFamily="34" charset="0"/>
              </a:rPr>
              <a:t> </a:t>
            </a:r>
            <a:r>
              <a:rPr lang="de-DE" sz="2800" dirty="0" err="1" smtClean="0">
                <a:latin typeface="Arial" panose="020B0604020202020204" pitchFamily="34" charset="0"/>
                <a:cs typeface="Arial" panose="020B0604020202020204" pitchFamily="34" charset="0"/>
              </a:rPr>
              <a:t>manner</a:t>
            </a:r>
            <a:r>
              <a:rPr lang="de-DE" sz="2800" dirty="0" smtClean="0">
                <a:latin typeface="Arial" panose="020B0604020202020204" pitchFamily="34" charset="0"/>
                <a:cs typeface="Arial" panose="020B0604020202020204" pitchFamily="34" charset="0"/>
              </a:rPr>
              <a:t> </a:t>
            </a:r>
            <a:r>
              <a:rPr lang="de-DE" sz="2800" dirty="0" err="1" smtClean="0">
                <a:latin typeface="Arial" panose="020B0604020202020204" pitchFamily="34" charset="0"/>
                <a:cs typeface="Arial" panose="020B0604020202020204" pitchFamily="34" charset="0"/>
              </a:rPr>
              <a:t>based</a:t>
            </a:r>
            <a:r>
              <a:rPr lang="de-DE" sz="2800" dirty="0" smtClean="0">
                <a:latin typeface="Arial" panose="020B0604020202020204" pitchFamily="34" charset="0"/>
                <a:cs typeface="Arial" panose="020B0604020202020204" pitchFamily="34" charset="0"/>
              </a:rPr>
              <a:t> on </a:t>
            </a:r>
            <a:r>
              <a:rPr lang="de-DE" sz="2800" dirty="0" err="1" smtClean="0">
                <a:latin typeface="Arial" panose="020B0604020202020204" pitchFamily="34" charset="0"/>
                <a:cs typeface="Arial" panose="020B0604020202020204" pitchFamily="34" charset="0"/>
              </a:rPr>
              <a:t>the</a:t>
            </a:r>
            <a:r>
              <a:rPr lang="de-DE" sz="2800" dirty="0" smtClean="0">
                <a:latin typeface="Arial" panose="020B0604020202020204" pitchFamily="34" charset="0"/>
                <a:cs typeface="Arial" panose="020B0604020202020204" pitchFamily="34" charset="0"/>
              </a:rPr>
              <a:t> medium, </a:t>
            </a:r>
            <a:r>
              <a:rPr lang="de-DE" sz="2800" dirty="0" err="1" smtClean="0">
                <a:latin typeface="Arial" panose="020B0604020202020204" pitchFamily="34" charset="0"/>
                <a:cs typeface="Arial" panose="020B0604020202020204" pitchFamily="34" charset="0"/>
              </a:rPr>
              <a:t>means</a:t>
            </a:r>
            <a:r>
              <a:rPr lang="de-DE" sz="2800" dirty="0" smtClean="0">
                <a:latin typeface="Arial" panose="020B0604020202020204" pitchFamily="34" charset="0"/>
                <a:cs typeface="Arial" panose="020B0604020202020204" pitchFamily="34" charset="0"/>
              </a:rPr>
              <a:t>, </a:t>
            </a:r>
            <a:r>
              <a:rPr lang="de-DE" sz="2800" dirty="0" err="1" smtClean="0">
                <a:latin typeface="Arial" panose="020B0604020202020204" pitchFamily="34" charset="0"/>
                <a:cs typeface="Arial" panose="020B0604020202020204" pitchFamily="34" charset="0"/>
              </a:rPr>
              <a:t>and</a:t>
            </a:r>
            <a:r>
              <a:rPr lang="de-DE" sz="2800" dirty="0" smtClean="0">
                <a:latin typeface="Arial" panose="020B0604020202020204" pitchFamily="34" charset="0"/>
                <a:cs typeface="Arial" panose="020B0604020202020204" pitchFamily="34" charset="0"/>
              </a:rPr>
              <a:t> </a:t>
            </a:r>
            <a:r>
              <a:rPr lang="de-DE" sz="2800" dirty="0" err="1" smtClean="0">
                <a:latin typeface="Arial" panose="020B0604020202020204" pitchFamily="34" charset="0"/>
                <a:cs typeface="Arial" panose="020B0604020202020204" pitchFamily="34" charset="0"/>
              </a:rPr>
              <a:t>context</a:t>
            </a:r>
            <a:r>
              <a:rPr lang="de-DE" sz="2800" dirty="0" smtClean="0">
                <a:latin typeface="Arial" panose="020B0604020202020204" pitchFamily="34" charset="0"/>
                <a:cs typeface="Arial" panose="020B0604020202020204" pitchFamily="34" charset="0"/>
              </a:rPr>
              <a:t> in </a:t>
            </a:r>
            <a:r>
              <a:rPr lang="de-DE" sz="2800" dirty="0" err="1" smtClean="0">
                <a:latin typeface="Arial" panose="020B0604020202020204" pitchFamily="34" charset="0"/>
                <a:cs typeface="Arial" panose="020B0604020202020204" pitchFamily="34" charset="0"/>
              </a:rPr>
              <a:t>which</a:t>
            </a:r>
            <a:r>
              <a:rPr lang="de-DE" sz="2800" dirty="0" smtClean="0">
                <a:latin typeface="Arial" panose="020B0604020202020204" pitchFamily="34" charset="0"/>
                <a:cs typeface="Arial" panose="020B0604020202020204" pitchFamily="34" charset="0"/>
              </a:rPr>
              <a:t> </a:t>
            </a:r>
            <a:r>
              <a:rPr lang="de-DE" sz="2800" dirty="0" err="1" smtClean="0">
                <a:latin typeface="Arial" panose="020B0604020202020204" pitchFamily="34" charset="0"/>
                <a:cs typeface="Arial" panose="020B0604020202020204" pitchFamily="34" charset="0"/>
              </a:rPr>
              <a:t>You</a:t>
            </a:r>
            <a:r>
              <a:rPr lang="de-DE" sz="2800" dirty="0" smtClean="0">
                <a:latin typeface="Arial" panose="020B0604020202020204" pitchFamily="34" charset="0"/>
                <a:cs typeface="Arial" panose="020B0604020202020204" pitchFamily="34" charset="0"/>
              </a:rPr>
              <a:t> Share </a:t>
            </a:r>
            <a:r>
              <a:rPr lang="de-DE" sz="2800" dirty="0" err="1" smtClean="0">
                <a:latin typeface="Arial" panose="020B0604020202020204" pitchFamily="34" charset="0"/>
                <a:cs typeface="Arial" panose="020B0604020202020204" pitchFamily="34" charset="0"/>
              </a:rPr>
              <a:t>the</a:t>
            </a:r>
            <a:r>
              <a:rPr lang="de-DE" sz="2800" dirty="0" smtClean="0">
                <a:latin typeface="Arial" panose="020B0604020202020204" pitchFamily="34" charset="0"/>
                <a:cs typeface="Arial" panose="020B0604020202020204" pitchFamily="34" charset="0"/>
              </a:rPr>
              <a:t> </a:t>
            </a:r>
            <a:r>
              <a:rPr lang="de-DE" sz="2800" dirty="0" err="1" smtClean="0">
                <a:latin typeface="Arial" panose="020B0604020202020204" pitchFamily="34" charset="0"/>
                <a:cs typeface="Arial" panose="020B0604020202020204" pitchFamily="34" charset="0"/>
              </a:rPr>
              <a:t>Licensed</a:t>
            </a:r>
            <a:r>
              <a:rPr lang="de-DE" sz="2800" dirty="0" smtClean="0">
                <a:latin typeface="Arial" panose="020B0604020202020204" pitchFamily="34" charset="0"/>
                <a:cs typeface="Arial" panose="020B0604020202020204" pitchFamily="34" charset="0"/>
              </a:rPr>
              <a:t> Material. […]“</a:t>
            </a:r>
          </a:p>
          <a:p>
            <a:endParaRPr lang="de-DE" dirty="0"/>
          </a:p>
        </p:txBody>
      </p:sp>
      <p:cxnSp>
        <p:nvCxnSpPr>
          <p:cNvPr id="6" name="Gerader Verbinder 5" descr="Strich" title="dekorativ"/>
          <p:cNvCxnSpPr/>
          <p:nvPr/>
        </p:nvCxnSpPr>
        <p:spPr>
          <a:xfrm>
            <a:off x="0" y="1353312"/>
            <a:ext cx="8302752" cy="0"/>
          </a:xfrm>
          <a:prstGeom prst="line">
            <a:avLst/>
          </a:prstGeom>
        </p:spPr>
        <p:style>
          <a:lnRef idx="3">
            <a:schemeClr val="accent6"/>
          </a:lnRef>
          <a:fillRef idx="0">
            <a:schemeClr val="accent6"/>
          </a:fillRef>
          <a:effectRef idx="2">
            <a:schemeClr val="accent6"/>
          </a:effectRef>
          <a:fontRef idx="minor">
            <a:schemeClr val="tx1"/>
          </a:fontRef>
        </p:style>
      </p:cxnSp>
      <p:sp>
        <p:nvSpPr>
          <p:cNvPr id="2" name="Titel 1"/>
          <p:cNvSpPr>
            <a:spLocks noGrp="1"/>
          </p:cNvSpPr>
          <p:nvPr>
            <p:ph type="title"/>
          </p:nvPr>
        </p:nvSpPr>
        <p:spPr/>
        <p:txBody>
          <a:bodyPr/>
          <a:lstStyle/>
          <a:p>
            <a:r>
              <a:rPr lang="de-DE" dirty="0" smtClean="0">
                <a:latin typeface="Arial" panose="020B0604020202020204" pitchFamily="34" charset="0"/>
                <a:cs typeface="Arial" panose="020B0604020202020204" pitchFamily="34" charset="0"/>
              </a:rPr>
              <a:t>2. Wie? – Lizenztext</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673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descr="Quellen, über die CC-Material bezogen werden kann" title="Beispielquellen"/>
          <p:cNvGraphicFramePr>
            <a:graphicFrameLocks noGrp="1"/>
          </p:cNvGraphicFramePr>
          <p:nvPr>
            <p:ph idx="1"/>
            <p:extLst>
              <p:ext uri="{D42A27DB-BD31-4B8C-83A1-F6EECF244321}">
                <p14:modId xmlns:p14="http://schemas.microsoft.com/office/powerpoint/2010/main" val="1261772144"/>
              </p:ext>
            </p:extLst>
          </p:nvPr>
        </p:nvGraphicFramePr>
        <p:xfrm>
          <a:off x="1524000" y="2456561"/>
          <a:ext cx="9398001" cy="2900680"/>
        </p:xfrm>
        <a:graphic>
          <a:graphicData uri="http://schemas.openxmlformats.org/drawingml/2006/table">
            <a:tbl>
              <a:tblPr firstRow="1" bandRow="1">
                <a:tableStyleId>{93296810-A885-4BE3-A3E7-6D5BEEA58F35}</a:tableStyleId>
              </a:tblPr>
              <a:tblGrid>
                <a:gridCol w="3132667">
                  <a:extLst>
                    <a:ext uri="{9D8B030D-6E8A-4147-A177-3AD203B41FA5}">
                      <a16:colId xmlns="" xmlns:a16="http://schemas.microsoft.com/office/drawing/2014/main" val="134674788"/>
                    </a:ext>
                  </a:extLst>
                </a:gridCol>
                <a:gridCol w="3132667">
                  <a:extLst>
                    <a:ext uri="{9D8B030D-6E8A-4147-A177-3AD203B41FA5}">
                      <a16:colId xmlns="" xmlns:a16="http://schemas.microsoft.com/office/drawing/2014/main" val="3993321730"/>
                    </a:ext>
                  </a:extLst>
                </a:gridCol>
                <a:gridCol w="3132667">
                  <a:extLst>
                    <a:ext uri="{9D8B030D-6E8A-4147-A177-3AD203B41FA5}">
                      <a16:colId xmlns="" xmlns:a16="http://schemas.microsoft.com/office/drawing/2014/main" val="1072881563"/>
                    </a:ext>
                  </a:extLst>
                </a:gridCol>
              </a:tblGrid>
              <a:tr h="370840">
                <a:tc>
                  <a:txBody>
                    <a:bodyPr/>
                    <a:lstStyle/>
                    <a:p>
                      <a:r>
                        <a:rPr lang="de-DE" dirty="0" smtClean="0"/>
                        <a:t>Illustrationen, Icons</a:t>
                      </a:r>
                      <a:r>
                        <a:rPr lang="de-DE" baseline="0" dirty="0" smtClean="0"/>
                        <a:t> und Co.</a:t>
                      </a:r>
                      <a:endParaRPr lang="de-DE" dirty="0"/>
                    </a:p>
                  </a:txBody>
                  <a:tcPr/>
                </a:tc>
                <a:tc>
                  <a:txBody>
                    <a:bodyPr/>
                    <a:lstStyle/>
                    <a:p>
                      <a:r>
                        <a:rPr lang="de-DE" dirty="0" smtClean="0"/>
                        <a:t>Video</a:t>
                      </a:r>
                      <a:endParaRPr lang="de-DE" dirty="0"/>
                    </a:p>
                  </a:txBody>
                  <a:tcPr/>
                </a:tc>
                <a:tc>
                  <a:txBody>
                    <a:bodyPr/>
                    <a:lstStyle/>
                    <a:p>
                      <a:r>
                        <a:rPr lang="de-DE" dirty="0" smtClean="0"/>
                        <a:t>Musik, Sounds</a:t>
                      </a:r>
                      <a:endParaRPr lang="de-DE" dirty="0"/>
                    </a:p>
                  </a:txBody>
                  <a:tcPr/>
                </a:tc>
                <a:extLst>
                  <a:ext uri="{0D108BD9-81ED-4DB2-BD59-A6C34878D82A}">
                    <a16:rowId xmlns="" xmlns:a16="http://schemas.microsoft.com/office/drawing/2014/main" val="2196475465"/>
                  </a:ext>
                </a:extLst>
              </a:tr>
              <a:tr h="370840">
                <a:tc>
                  <a:txBody>
                    <a:bodyPr/>
                    <a:lstStyle/>
                    <a:p>
                      <a:pPr marL="285750" indent="-285750">
                        <a:buFont typeface="Arial" panose="020B0604020202020204" pitchFamily="34" charset="0"/>
                        <a:buChar char="•"/>
                      </a:pPr>
                      <a:r>
                        <a:rPr lang="de-DE" dirty="0" smtClean="0"/>
                        <a:t>CC Search</a:t>
                      </a:r>
                    </a:p>
                    <a:p>
                      <a:pPr marL="285750" indent="-285750">
                        <a:buFont typeface="Arial" panose="020B0604020202020204" pitchFamily="34" charset="0"/>
                        <a:buChar char="•"/>
                      </a:pPr>
                      <a:r>
                        <a:rPr lang="de-DE" dirty="0" smtClean="0"/>
                        <a:t>Wikimedia </a:t>
                      </a:r>
                      <a:r>
                        <a:rPr lang="de-DE" dirty="0" err="1" smtClean="0"/>
                        <a:t>Commons</a:t>
                      </a:r>
                      <a:endParaRPr lang="de-DE" dirty="0" smtClean="0"/>
                    </a:p>
                    <a:p>
                      <a:pPr marL="285750" indent="-285750">
                        <a:buFont typeface="Arial" panose="020B0604020202020204" pitchFamily="34" charset="0"/>
                        <a:buChar char="•"/>
                      </a:pPr>
                      <a:r>
                        <a:rPr lang="de-DE" dirty="0" err="1" smtClean="0"/>
                        <a:t>Europeana</a:t>
                      </a:r>
                      <a:r>
                        <a:rPr lang="de-DE" dirty="0" smtClean="0"/>
                        <a:t> Collections</a:t>
                      </a:r>
                    </a:p>
                    <a:p>
                      <a:pPr marL="285750" indent="-285750">
                        <a:buFont typeface="Arial" panose="020B0604020202020204" pitchFamily="34" charset="0"/>
                        <a:buChar char="•"/>
                      </a:pPr>
                      <a:r>
                        <a:rPr lang="de-DE" dirty="0" smtClean="0"/>
                        <a:t>Flickr</a:t>
                      </a:r>
                    </a:p>
                    <a:p>
                      <a:pPr marL="285750" indent="-285750">
                        <a:buFont typeface="Arial" panose="020B0604020202020204" pitchFamily="34" charset="0"/>
                        <a:buChar char="•"/>
                      </a:pPr>
                      <a:r>
                        <a:rPr lang="de-DE" dirty="0" err="1" smtClean="0"/>
                        <a:t>DeviantArt</a:t>
                      </a:r>
                      <a:endParaRPr lang="de-DE" dirty="0" smtClean="0"/>
                    </a:p>
                    <a:p>
                      <a:pPr marL="285750" indent="-285750">
                        <a:buFont typeface="Arial" panose="020B0604020202020204" pitchFamily="34" charset="0"/>
                        <a:buChar char="•"/>
                      </a:pPr>
                      <a:r>
                        <a:rPr lang="de-DE" dirty="0" smtClean="0"/>
                        <a:t>NASA</a:t>
                      </a:r>
                    </a:p>
                    <a:p>
                      <a:pPr marL="285750" indent="-285750">
                        <a:buFont typeface="Arial" panose="020B0604020202020204" pitchFamily="34" charset="0"/>
                        <a:buChar char="•"/>
                      </a:pPr>
                      <a:r>
                        <a:rPr lang="de-DE" dirty="0" smtClean="0"/>
                        <a:t>Smithsonian </a:t>
                      </a:r>
                      <a:r>
                        <a:rPr lang="de-DE" dirty="0" err="1" smtClean="0"/>
                        <a:t>Institutions</a:t>
                      </a:r>
                      <a:endParaRPr lang="de-DE" dirty="0" smtClean="0"/>
                    </a:p>
                    <a:p>
                      <a:pPr marL="285750" indent="-285750">
                        <a:buFont typeface="Arial" panose="020B0604020202020204" pitchFamily="34" charset="0"/>
                        <a:buChar char="•"/>
                      </a:pPr>
                      <a:r>
                        <a:rPr lang="de-DE" dirty="0" smtClean="0"/>
                        <a:t>…</a:t>
                      </a:r>
                    </a:p>
                    <a:p>
                      <a:pPr marL="285750" indent="-285750">
                        <a:buFont typeface="Arial" panose="020B0604020202020204" pitchFamily="34" charset="0"/>
                        <a:buChar char="•"/>
                      </a:pPr>
                      <a:endParaRPr lang="de-DE" sz="1600" dirty="0"/>
                    </a:p>
                  </a:txBody>
                  <a:tcPr/>
                </a:tc>
                <a:tc>
                  <a:txBody>
                    <a:bodyPr/>
                    <a:lstStyle/>
                    <a:p>
                      <a:pPr marL="285750" indent="-285750">
                        <a:buFont typeface="Arial" panose="020B0604020202020204" pitchFamily="34" charset="0"/>
                        <a:buChar char="•"/>
                      </a:pPr>
                      <a:r>
                        <a:rPr lang="de-DE" dirty="0" err="1" smtClean="0"/>
                        <a:t>Vimeo</a:t>
                      </a:r>
                      <a:endParaRPr lang="de-DE" dirty="0" smtClean="0"/>
                    </a:p>
                    <a:p>
                      <a:pPr marL="285750" indent="-285750">
                        <a:buFont typeface="Arial" panose="020B0604020202020204" pitchFamily="34" charset="0"/>
                        <a:buChar char="•"/>
                      </a:pPr>
                      <a:r>
                        <a:rPr lang="de-DE" dirty="0" smtClean="0"/>
                        <a:t>TIB-AV</a:t>
                      </a:r>
                      <a:r>
                        <a:rPr lang="de-DE" baseline="0" dirty="0" smtClean="0"/>
                        <a:t> Portal (Lernvideos)</a:t>
                      </a:r>
                    </a:p>
                    <a:p>
                      <a:pPr marL="285750" indent="-285750">
                        <a:buFont typeface="Arial" panose="020B0604020202020204" pitchFamily="34" charset="0"/>
                        <a:buChar char="•"/>
                      </a:pPr>
                      <a:r>
                        <a:rPr lang="de-DE" baseline="0" dirty="0" smtClean="0"/>
                        <a:t>YouTube</a:t>
                      </a:r>
                    </a:p>
                    <a:p>
                      <a:pPr marL="285750" indent="-285750">
                        <a:buFont typeface="Arial" panose="020B0604020202020204" pitchFamily="34" charset="0"/>
                        <a:buChar char="•"/>
                      </a:pPr>
                      <a:r>
                        <a:rPr lang="de-DE" baseline="0" dirty="0" smtClean="0"/>
                        <a:t>Archive.org</a:t>
                      </a:r>
                    </a:p>
                    <a:p>
                      <a:pPr marL="285750" indent="-285750">
                        <a:buFont typeface="Arial" panose="020B0604020202020204" pitchFamily="34" charset="0"/>
                        <a:buChar char="•"/>
                      </a:pPr>
                      <a:r>
                        <a:rPr lang="de-DE" baseline="0" dirty="0" smtClean="0"/>
                        <a:t>…</a:t>
                      </a:r>
                      <a:endParaRPr lang="de-DE" dirty="0"/>
                    </a:p>
                  </a:txBody>
                  <a:tcPr/>
                </a:tc>
                <a:tc>
                  <a:txBody>
                    <a:bodyPr/>
                    <a:lstStyle/>
                    <a:p>
                      <a:pPr marL="285750" indent="-285750">
                        <a:buFont typeface="Arial" panose="020B0604020202020204" pitchFamily="34" charset="0"/>
                        <a:buChar char="•"/>
                      </a:pPr>
                      <a:r>
                        <a:rPr lang="de-DE" dirty="0" smtClean="0"/>
                        <a:t>FMA (Free Music Archive)</a:t>
                      </a:r>
                    </a:p>
                    <a:p>
                      <a:pPr marL="285750" indent="-285750">
                        <a:buFont typeface="Arial" panose="020B0604020202020204" pitchFamily="34" charset="0"/>
                        <a:buChar char="•"/>
                      </a:pPr>
                      <a:r>
                        <a:rPr lang="de-DE" dirty="0" err="1" smtClean="0"/>
                        <a:t>Soundcloud</a:t>
                      </a:r>
                      <a:endParaRPr lang="de-DE" dirty="0" smtClean="0"/>
                    </a:p>
                    <a:p>
                      <a:pPr marL="285750" indent="-285750">
                        <a:buFont typeface="Arial" panose="020B0604020202020204" pitchFamily="34" charset="0"/>
                        <a:buChar char="•"/>
                      </a:pPr>
                      <a:r>
                        <a:rPr lang="de-DE" dirty="0" err="1" smtClean="0"/>
                        <a:t>Bandcamp</a:t>
                      </a:r>
                      <a:endParaRPr lang="de-DE" dirty="0" smtClean="0"/>
                    </a:p>
                    <a:p>
                      <a:pPr marL="285750" indent="-285750">
                        <a:buFont typeface="Arial" panose="020B0604020202020204" pitchFamily="34" charset="0"/>
                        <a:buChar char="•"/>
                      </a:pPr>
                      <a:r>
                        <a:rPr lang="de-DE" dirty="0" smtClean="0"/>
                        <a:t>Archive.org</a:t>
                      </a:r>
                    </a:p>
                    <a:p>
                      <a:pPr marL="285750" indent="-285750">
                        <a:buFont typeface="Arial" panose="020B0604020202020204" pitchFamily="34" charset="0"/>
                        <a:buChar char="•"/>
                      </a:pPr>
                      <a:r>
                        <a:rPr lang="de-DE" dirty="0" err="1" smtClean="0"/>
                        <a:t>Freesound</a:t>
                      </a:r>
                      <a:endParaRPr lang="de-DE" dirty="0" smtClean="0"/>
                    </a:p>
                    <a:p>
                      <a:pPr marL="285750" indent="-285750">
                        <a:buFont typeface="Arial" panose="020B0604020202020204" pitchFamily="34" charset="0"/>
                        <a:buChar char="•"/>
                      </a:pPr>
                      <a:r>
                        <a:rPr lang="de-DE" dirty="0" err="1" smtClean="0"/>
                        <a:t>CCMixter</a:t>
                      </a:r>
                      <a:endParaRPr lang="de-DE" dirty="0" smtClean="0"/>
                    </a:p>
                    <a:p>
                      <a:pPr marL="285750" indent="-285750">
                        <a:buFont typeface="Arial" panose="020B0604020202020204" pitchFamily="34" charset="0"/>
                        <a:buChar char="•"/>
                      </a:pPr>
                      <a:r>
                        <a:rPr lang="de-DE" dirty="0" smtClean="0"/>
                        <a:t>…</a:t>
                      </a:r>
                      <a:endParaRPr lang="de-DE" dirty="0"/>
                    </a:p>
                  </a:txBody>
                  <a:tcPr/>
                </a:tc>
                <a:extLst>
                  <a:ext uri="{0D108BD9-81ED-4DB2-BD59-A6C34878D82A}">
                    <a16:rowId xmlns="" xmlns:a16="http://schemas.microsoft.com/office/drawing/2014/main" val="1643244590"/>
                  </a:ext>
                </a:extLst>
              </a:tr>
            </a:tbl>
          </a:graphicData>
        </a:graphic>
      </p:graphicFrame>
      <p:cxnSp>
        <p:nvCxnSpPr>
          <p:cNvPr id="5" name="Gerader Verbinder 4" descr="Strich" title="dekorativ"/>
          <p:cNvCxnSpPr/>
          <p:nvPr/>
        </p:nvCxnSpPr>
        <p:spPr>
          <a:xfrm>
            <a:off x="0" y="1353312"/>
            <a:ext cx="8302752" cy="0"/>
          </a:xfrm>
          <a:prstGeom prst="line">
            <a:avLst/>
          </a:prstGeom>
        </p:spPr>
        <p:style>
          <a:lnRef idx="3">
            <a:schemeClr val="accent6"/>
          </a:lnRef>
          <a:fillRef idx="0">
            <a:schemeClr val="accent6"/>
          </a:fillRef>
          <a:effectRef idx="2">
            <a:schemeClr val="accent6"/>
          </a:effectRef>
          <a:fontRef idx="minor">
            <a:schemeClr val="tx1"/>
          </a:fontRef>
        </p:style>
      </p:cxnSp>
      <p:sp>
        <p:nvSpPr>
          <p:cNvPr id="2" name="Titel 1"/>
          <p:cNvSpPr>
            <a:spLocks noGrp="1"/>
          </p:cNvSpPr>
          <p:nvPr>
            <p:ph type="title"/>
          </p:nvPr>
        </p:nvSpPr>
        <p:spPr/>
        <p:txBody>
          <a:bodyPr/>
          <a:lstStyle/>
          <a:p>
            <a:r>
              <a:rPr lang="de-DE" dirty="0" smtClean="0">
                <a:latin typeface="Arial" panose="020B0604020202020204" pitchFamily="34" charset="0"/>
                <a:cs typeface="Arial" panose="020B0604020202020204" pitchFamily="34" charset="0"/>
              </a:rPr>
              <a:t>3. Woher? – Beispiele </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6704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549</Words>
  <Application>Microsoft Office PowerPoint</Application>
  <PresentationFormat>Breitbild</PresentationFormat>
  <Paragraphs>102</Paragraphs>
  <Slides>10</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10</vt:i4>
      </vt:variant>
    </vt:vector>
  </HeadingPairs>
  <TitlesOfParts>
    <vt:vector size="14" baseType="lpstr">
      <vt:lpstr>Arial</vt:lpstr>
      <vt:lpstr>Calibri</vt:lpstr>
      <vt:lpstr>Calibri Light</vt:lpstr>
      <vt:lpstr>Office</vt:lpstr>
      <vt:lpstr>Creative-Commons-Lizenzen</vt:lpstr>
      <vt:lpstr>1. Was?</vt:lpstr>
      <vt:lpstr>2. Wie? – Bestandteile</vt:lpstr>
      <vt:lpstr>2. Wie? – Die (gängigsten) Lizenzen</vt:lpstr>
      <vt:lpstr>2. Wie? – Sonderfall CC Zero</vt:lpstr>
      <vt:lpstr>2. Wie? – Stolperfallen</vt:lpstr>
      <vt:lpstr>2. Wie? – TULLU-Regel</vt:lpstr>
      <vt:lpstr>2. Wie? – Lizenztext</vt:lpstr>
      <vt:lpstr>3. Woher? – Beispiele </vt:lpstr>
      <vt:lpstr>Let‘s try!</vt:lpstr>
    </vt:vector>
  </TitlesOfParts>
  <Company>Hochschule Koblenz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Creative-Commons-Lizenzen</dc:title>
  <dc:creator>el</dc:creator>
  <cp:lastModifiedBy>Alessandra Reß</cp:lastModifiedBy>
  <cp:revision>24</cp:revision>
  <dcterms:created xsi:type="dcterms:W3CDTF">2020-08-13T13:30:38Z</dcterms:created>
  <dcterms:modified xsi:type="dcterms:W3CDTF">2021-11-28T21:29:02Z</dcterms:modified>
</cp:coreProperties>
</file>